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media2.mov" ContentType="video/unknown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  <p:sldId id="494" r:id="rId246"/>
    <p:sldId id="495" r:id="rId247"/>
    <p:sldId id="496" r:id="rId248"/>
    <p:sldId id="497" r:id="rId249"/>
    <p:sldId id="498" r:id="rId250"/>
    <p:sldId id="499" r:id="rId251"/>
    <p:sldId id="500" r:id="rId252"/>
    <p:sldId id="501" r:id="rId253"/>
    <p:sldId id="502" r:id="rId254"/>
    <p:sldId id="503" r:id="rId255"/>
    <p:sldId id="504" r:id="rId256"/>
    <p:sldId id="505" r:id="rId257"/>
    <p:sldId id="506" r:id="rId258"/>
    <p:sldId id="507" r:id="rId259"/>
    <p:sldId id="508" r:id="rId260"/>
    <p:sldId id="509" r:id="rId261"/>
    <p:sldId id="510" r:id="rId262"/>
    <p:sldId id="511" r:id="rId263"/>
    <p:sldId id="512" r:id="rId264"/>
    <p:sldId id="513" r:id="rId265"/>
    <p:sldId id="514" r:id="rId266"/>
    <p:sldId id="515" r:id="rId267"/>
    <p:sldId id="516" r:id="rId268"/>
    <p:sldId id="517" r:id="rId269"/>
    <p:sldId id="518" r:id="rId270"/>
    <p:sldId id="519" r:id="rId271"/>
    <p:sldId id="520" r:id="rId272"/>
    <p:sldId id="521" r:id="rId273"/>
    <p:sldId id="522" r:id="rId274"/>
    <p:sldId id="523" r:id="rId275"/>
    <p:sldId id="524" r:id="rId276"/>
    <p:sldId id="525" r:id="rId277"/>
    <p:sldId id="526" r:id="rId278"/>
    <p:sldId id="527" r:id="rId279"/>
    <p:sldId id="528" r:id="rId280"/>
    <p:sldId id="529" r:id="rId281"/>
    <p:sldId id="530" r:id="rId282"/>
    <p:sldId id="531" r:id="rId283"/>
    <p:sldId id="532" r:id="rId284"/>
    <p:sldId id="533" r:id="rId285"/>
    <p:sldId id="534" r:id="rId286"/>
    <p:sldId id="535" r:id="rId287"/>
    <p:sldId id="536" r:id="rId288"/>
    <p:sldId id="537" r:id="rId2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Relationship Id="rId246" Type="http://schemas.openxmlformats.org/officeDocument/2006/relationships/slide" Target="slides/slide239.xml"/><Relationship Id="rId247" Type="http://schemas.openxmlformats.org/officeDocument/2006/relationships/slide" Target="slides/slide240.xml"/><Relationship Id="rId248" Type="http://schemas.openxmlformats.org/officeDocument/2006/relationships/slide" Target="slides/slide241.xml"/><Relationship Id="rId249" Type="http://schemas.openxmlformats.org/officeDocument/2006/relationships/slide" Target="slides/slide242.xml"/><Relationship Id="rId250" Type="http://schemas.openxmlformats.org/officeDocument/2006/relationships/slide" Target="slides/slide243.xml"/><Relationship Id="rId251" Type="http://schemas.openxmlformats.org/officeDocument/2006/relationships/slide" Target="slides/slide244.xml"/><Relationship Id="rId252" Type="http://schemas.openxmlformats.org/officeDocument/2006/relationships/slide" Target="slides/slide245.xml"/><Relationship Id="rId253" Type="http://schemas.openxmlformats.org/officeDocument/2006/relationships/slide" Target="slides/slide246.xml"/><Relationship Id="rId254" Type="http://schemas.openxmlformats.org/officeDocument/2006/relationships/slide" Target="slides/slide247.xml"/><Relationship Id="rId255" Type="http://schemas.openxmlformats.org/officeDocument/2006/relationships/slide" Target="slides/slide248.xml"/><Relationship Id="rId256" Type="http://schemas.openxmlformats.org/officeDocument/2006/relationships/slide" Target="slides/slide249.xml"/><Relationship Id="rId257" Type="http://schemas.openxmlformats.org/officeDocument/2006/relationships/slide" Target="slides/slide250.xml"/><Relationship Id="rId258" Type="http://schemas.openxmlformats.org/officeDocument/2006/relationships/slide" Target="slides/slide251.xml"/><Relationship Id="rId259" Type="http://schemas.openxmlformats.org/officeDocument/2006/relationships/slide" Target="slides/slide252.xml"/><Relationship Id="rId260" Type="http://schemas.openxmlformats.org/officeDocument/2006/relationships/slide" Target="slides/slide253.xml"/><Relationship Id="rId261" Type="http://schemas.openxmlformats.org/officeDocument/2006/relationships/slide" Target="slides/slide254.xml"/><Relationship Id="rId262" Type="http://schemas.openxmlformats.org/officeDocument/2006/relationships/slide" Target="slides/slide255.xml"/><Relationship Id="rId263" Type="http://schemas.openxmlformats.org/officeDocument/2006/relationships/slide" Target="slides/slide256.xml"/><Relationship Id="rId264" Type="http://schemas.openxmlformats.org/officeDocument/2006/relationships/slide" Target="slides/slide257.xml"/><Relationship Id="rId265" Type="http://schemas.openxmlformats.org/officeDocument/2006/relationships/slide" Target="slides/slide258.xml"/><Relationship Id="rId266" Type="http://schemas.openxmlformats.org/officeDocument/2006/relationships/slide" Target="slides/slide259.xml"/><Relationship Id="rId267" Type="http://schemas.openxmlformats.org/officeDocument/2006/relationships/slide" Target="slides/slide260.xml"/><Relationship Id="rId268" Type="http://schemas.openxmlformats.org/officeDocument/2006/relationships/slide" Target="slides/slide261.xml"/><Relationship Id="rId269" Type="http://schemas.openxmlformats.org/officeDocument/2006/relationships/slide" Target="slides/slide262.xml"/><Relationship Id="rId270" Type="http://schemas.openxmlformats.org/officeDocument/2006/relationships/slide" Target="slides/slide263.xml"/><Relationship Id="rId271" Type="http://schemas.openxmlformats.org/officeDocument/2006/relationships/slide" Target="slides/slide264.xml"/><Relationship Id="rId272" Type="http://schemas.openxmlformats.org/officeDocument/2006/relationships/slide" Target="slides/slide265.xml"/><Relationship Id="rId273" Type="http://schemas.openxmlformats.org/officeDocument/2006/relationships/slide" Target="slides/slide266.xml"/><Relationship Id="rId274" Type="http://schemas.openxmlformats.org/officeDocument/2006/relationships/slide" Target="slides/slide267.xml"/><Relationship Id="rId275" Type="http://schemas.openxmlformats.org/officeDocument/2006/relationships/slide" Target="slides/slide268.xml"/><Relationship Id="rId276" Type="http://schemas.openxmlformats.org/officeDocument/2006/relationships/slide" Target="slides/slide269.xml"/><Relationship Id="rId277" Type="http://schemas.openxmlformats.org/officeDocument/2006/relationships/slide" Target="slides/slide270.xml"/><Relationship Id="rId278" Type="http://schemas.openxmlformats.org/officeDocument/2006/relationships/slide" Target="slides/slide271.xml"/><Relationship Id="rId279" Type="http://schemas.openxmlformats.org/officeDocument/2006/relationships/slide" Target="slides/slide272.xml"/><Relationship Id="rId280" Type="http://schemas.openxmlformats.org/officeDocument/2006/relationships/slide" Target="slides/slide273.xml"/><Relationship Id="rId281" Type="http://schemas.openxmlformats.org/officeDocument/2006/relationships/slide" Target="slides/slide274.xml"/><Relationship Id="rId282" Type="http://schemas.openxmlformats.org/officeDocument/2006/relationships/slide" Target="slides/slide275.xml"/><Relationship Id="rId283" Type="http://schemas.openxmlformats.org/officeDocument/2006/relationships/slide" Target="slides/slide276.xml"/><Relationship Id="rId284" Type="http://schemas.openxmlformats.org/officeDocument/2006/relationships/slide" Target="slides/slide277.xml"/><Relationship Id="rId285" Type="http://schemas.openxmlformats.org/officeDocument/2006/relationships/slide" Target="slides/slide278.xml"/><Relationship Id="rId286" Type="http://schemas.openxmlformats.org/officeDocument/2006/relationships/slide" Target="slides/slide279.xml"/><Relationship Id="rId287" Type="http://schemas.openxmlformats.org/officeDocument/2006/relationships/slide" Target="slides/slide280.xml"/><Relationship Id="rId288" Type="http://schemas.openxmlformats.org/officeDocument/2006/relationships/slide" Target="slides/slide281.xml"/><Relationship Id="rId289" Type="http://schemas.openxmlformats.org/officeDocument/2006/relationships/slide" Target="slides/slide28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135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136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14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145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146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147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150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157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17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174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184.xml"/><Relationship Id="rId2" Type="http://schemas.openxmlformats.org/officeDocument/2006/relationships/notesMaster" Target="../notesMasters/notesMaster1.xml"/></Relationships>
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193.xml"/><Relationship Id="rId2" Type="http://schemas.openxmlformats.org/officeDocument/2006/relationships/notesMaster" Target="../notesMasters/notesMaster1.xml"/></Relationships>
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226.xml"/><Relationship Id="rId2" Type="http://schemas.openxmlformats.org/officeDocument/2006/relationships/notesMaster" Target="../notesMasters/notesMaster1.xml"/></Relationships>
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227.xml"/><Relationship Id="rId2" Type="http://schemas.openxmlformats.org/officeDocument/2006/relationships/notesMaster" Target="../notesMasters/notesMaster1.xml"/></Relationships>
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232.xml"/><Relationship Id="rId2" Type="http://schemas.openxmlformats.org/officeDocument/2006/relationships/notesMaster" Target="../notesMasters/notesMaster1.xml"/></Relationships>
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238.xml"/><Relationship Id="rId2" Type="http://schemas.openxmlformats.org/officeDocument/2006/relationships/notesMaster" Target="../notesMasters/notesMaster1.xml"/></Relationships>
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245.xml"/><Relationship Id="rId2" Type="http://schemas.openxmlformats.org/officeDocument/2006/relationships/notesMaster" Target="../notesMasters/notesMaster1.xml"/></Relationships>
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255.xml"/><Relationship Id="rId2" Type="http://schemas.openxmlformats.org/officeDocument/2006/relationships/notesMaster" Target="../notesMasters/notesMaster1.xml"/></Relationships>
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25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262.xml"/><Relationship Id="rId2" Type="http://schemas.openxmlformats.org/officeDocument/2006/relationships/notesMaster" Target="../notesMasters/notesMaster1.xml"/></Relationships>
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263.xml"/><Relationship Id="rId2" Type="http://schemas.openxmlformats.org/officeDocument/2006/relationships/notesMaster" Target="../notesMasters/notesMaster1.xml"/></Relationships>
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270.xml"/><Relationship Id="rId2" Type="http://schemas.openxmlformats.org/officeDocument/2006/relationships/notesMaster" Target="../notesMasters/notesMaster1.xml"/></Relationships>
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272.xml"/><Relationship Id="rId2" Type="http://schemas.openxmlformats.org/officeDocument/2006/relationships/notesMaster" Target="../notesMasters/notesMaster1.xml"/></Relationships>
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27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refers to both the language and the environment/application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hape 2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Best practice to load all libraries you'll use at the top of a script.  If you're working, and realize you need another one, go back and add it to the top.  This helps people see what's needed before running a script, in case they need to install.  It's the expected practice. 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8" name="Shape 2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hape 3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4" name="Shape 3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analysis -&gt; particular type: named variables in columns, observations in rows, mixed data types.  If purely numerical matrices, you can use R, but you might be better off in MATLAB or another program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hape 3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hape 3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 -- called replacement functions -- a way for a function to modify a value directly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5" name="Shape 4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Assignment to a function is weird, but comes up sometimes in R.  Here, and with names() -- called replacement functions -- a way for a function to modify a value directly</a:t>
            </a:r>
          </a:p>
          <a:p>
            <a:pPr/>
          </a:p>
          <a:p>
            <a:pPr/>
            <a:r>
              <a:t>Setting levels directly is dangerous!!!  It recodes your data!!!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4" name="Shape 4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7" name="Shape 5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  <a:p>
            <a:pPr/>
            <a:r>
              <a:t>A few left over things about the R environment, then on to data frames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8" name="Shape 5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3" name="Shape 5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8" name="Shape 5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6" name="Shape 5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fact that it's free helps with reproducibility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8" name="Shape 5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(or more dimensions) with array, but used rarely, at least for social science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6" name="Shape 5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 named list.  You know you have a list when you see output like this, or see [[]]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1" name="Shape 6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an unnamed list.  Note the [[]]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7" name="Shape 6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them.  mtcars here is another built-in data frame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3" name="Shape 6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  <a:p>
            <a:pPr/>
          </a:p>
          <a:p>
            <a:pPr/>
            <a:r>
              <a:t>Side note: use ISO dates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8" name="Shape 6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lubridate package: you installed as part of tidyverse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3" name="Shape 6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8" name="Shape 6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Remember, functions don't change x directly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4" name="Shape 6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 handles missing values differently than [] subsetting.  It excludes missing, while [] includes.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Automated reports/papers</a:t>
            </a:r>
          </a:p>
          <a:p>
            <a:pPr/>
            <a:r>
              <a:t>Either part of RMarkdown or separately: packages for formatting statistical model output for publications!  You don't have to copy and paste 50 numbers anymore!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1" name="Shape 7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Don't get groups with no observations.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3" name="Shape 7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aggregate, we didn't get combinations where there weren't any observations.  Also got data in a different format back.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0" name="Shape 8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Regression: fitting a line to data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Shape 9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3" name="Shape 9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Note that we used formula syntax here.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8" name="Shape 9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in the help for par to see what these all are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3" name="Shape 9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9" name="Shape 9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5" name="Shape 10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8" name="Shape 10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6" name="Shape 10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p1 exists after the loop, but it's just a throw-away variable.  Usually use short names here, and consider these to be disposable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learn new things, and better ways to do things, nearly every time I use R -- this is after over 15 years.  </a:t>
            </a:r>
          </a:p>
          <a:p>
            <a:pPr/>
            <a:r>
              <a:t>If you follow #rstats on Twitter, you'll see even prominent members of the R community asking questions about how to do things or how to do them better</a:t>
            </a:r>
          </a:p>
          <a:p>
            <a:pPr/>
            <a:r>
              <a:t>R is constantly evolving = new features and functionality, but you can't know everything. 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1" name="Shape 10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inefficient: for larger output, create an output object to store the results first, and set individual elements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66" name="Shape 10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Doesn't have to be numeric vector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Shape 10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4" name="Shape 10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filter and select are dplyr functions that take a data frame name as the first argument.  dplyr functions (tidyverse functions in general) are like subset in that you don't have to use the data frame name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0" name="Shape 11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7" name="Shape 1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  <a:p>
            <a:pPr/>
          </a:p>
          <a:p>
            <a:pPr/>
            <a:r>
              <a:t>Packages are open source and user contributed → use established packages or evaluate quality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 = csv file or similar contained set of data; also have multiple variables defined and hanging around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matters.</a:t>
            </a:r>
          </a:p>
          <a:p>
            <a:pPr/>
          </a:p>
          <a:p>
            <a:pPr/>
            <a:r>
              <a:t>Functions can have a lot of arguments; some arguments have default values.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rladies.org/" TargetMode="External"/><Relationship Id="rId4" Type="http://schemas.openxmlformats.org/officeDocument/2006/relationships/hyperlink" Target="https://community.rstudio.com/" TargetMode="External"/><Relationship Id="rId5" Type="http://schemas.openxmlformats.org/officeDocument/2006/relationships/hyperlink" Target="https://www.r-bloggers.com/" TargetMode="External"/><Relationship Id="rId6" Type="http://schemas.openxmlformats.org/officeDocument/2006/relationships/image" Target="../media/image3.tif"/><Relationship Id="rId7" Type="http://schemas.openxmlformats.org/officeDocument/2006/relationships/image" Target="../media/image2.pn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ordbank.stanford.edu/analyses?name=vocab_norms" TargetMode="Externa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markdown.rstudio.com/gallery.html" TargetMode="External"/><Relationship Id="rId4" Type="http://schemas.openxmlformats.org/officeDocument/2006/relationships/image" Target="../media/image4.tif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6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tatmethods.net/advstats/matrix.html" TargetMode="Externa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.png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7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8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3.png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tif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
</file>

<file path=ppt/slides/_rels/slide2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
</file>

<file path=ppt/slides/_rels/slide2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2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
</file>

<file path=ppt/slides/_rels/slide2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
</file>

<file path=ppt/slides/_rels/slide2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
</file>

<file path=ppt/slides/_rels/slide2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
</file>

<file path=ppt/slides/_rels/slide2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0.png"/></Relationships>

</file>

<file path=ppt/slides/_rels/slide2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
</file>

<file path=ppt/slides/_rels/slide2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
</file>

<file path=ppt/slides/_rels/slide2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
</file>

<file path=ppt/slides/_rels/slide2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2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
</file>

<file path=ppt/slides/_rels/slide2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23.png"/><Relationship Id="rId9" Type="http://schemas.openxmlformats.org/officeDocument/2006/relationships/image" Target="../media/image4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8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September 2018"/>
          <p:cNvSpPr txBox="1"/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/>
          <a:p>
            <a:pPr/>
            <a:r>
              <a:t>September 2018</a:t>
            </a:r>
          </a:p>
        </p:txBody>
      </p:sp>
      <p:sp>
        <p:nvSpPr>
          <p:cNvPr id="109" name="Christina Maimone…"/>
          <p:cNvSpPr txBox="1"/>
          <p:nvPr/>
        </p:nvSpPr>
        <p:spPr>
          <a:xfrm>
            <a:off x="690943" y="10530497"/>
            <a:ext cx="1306647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Northwestern IT 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44" name="#rstats…"/>
          <p:cNvSpPr txBox="1"/>
          <p:nvPr>
            <p:ph type="body" idx="13"/>
          </p:nvPr>
        </p:nvSpPr>
        <p:spPr>
          <a:xfrm>
            <a:off x="1167411" y="2852376"/>
            <a:ext cx="22929389" cy="10281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90000"/>
              </a:lnSpc>
              <a:defRPr sz="6200"/>
            </a:pPr>
            <a:r>
              <a:t>       #rstats</a:t>
            </a:r>
          </a:p>
          <a:p>
            <a:pPr algn="l">
              <a:lnSpc>
                <a:spcPct val="190000"/>
              </a:lnSpc>
              <a:defRPr sz="6200"/>
            </a:pPr>
            <a:r>
              <a:t>Northwestern R User Group (Evanston):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  <a:r>
              <a:t> </a:t>
            </a:r>
          </a:p>
          <a:p>
            <a:pPr algn="l">
              <a:lnSpc>
                <a:spcPct val="190000"/>
              </a:lnSpc>
              <a:defRPr sz="6200"/>
            </a:pPr>
            <a:r>
              <a:t>Chicago R User Group: https://www.meetup.com/ChicagoRUG/   </a:t>
            </a:r>
          </a:p>
          <a:p>
            <a:pPr algn="l">
              <a:defRPr sz="6200"/>
            </a:pPr>
            <a:r>
              <a:t>            </a:t>
            </a:r>
            <a:r>
              <a:rPr u="sng">
                <a:hlinkClick r:id="rId3" invalidUrl="" action="" tgtFrame="" tooltip="" history="1" highlightClick="0" endSnd="0"/>
              </a:rPr>
              <a:t>https://rladies.org/</a:t>
            </a:r>
          </a:p>
          <a:p>
            <a:pPr algn="l">
              <a:defRPr sz="6200"/>
            </a:pPr>
            <a:r>
              <a:t>            https://www.meetup.com/rladies-chicago/</a:t>
            </a:r>
          </a:p>
          <a:p>
            <a:pPr algn="l">
              <a:lnSpc>
                <a:spcPct val="190000"/>
              </a:lnSpc>
              <a:spcBef>
                <a:spcPts val="4900"/>
              </a:spcBef>
              <a:defRPr sz="6200"/>
            </a:pPr>
            <a:r>
              <a:t>RStudio Community   </a:t>
            </a:r>
            <a:r>
              <a:rPr>
                <a:hlinkClick r:id="rId4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190000"/>
              </a:lnSpc>
              <a:defRPr sz="6200"/>
            </a:pPr>
            <a:r>
              <a:t>R Bloggers  </a:t>
            </a:r>
            <a:r>
              <a:rPr>
                <a:hlinkClick r:id="rId5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6497" y="7923756"/>
            <a:ext cx="2049475" cy="204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twitter.png" descr="twitter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14293" y="2814953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8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8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01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2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149" name="http://wordbank.stanford.edu/analyses?name=vocab_norms"/>
          <p:cNvSpPr txBox="1"/>
          <p:nvPr/>
        </p:nvSpPr>
        <p:spPr>
          <a:xfrm>
            <a:off x="2527268" y="6375400"/>
            <a:ext cx="1932946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7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http://wordbank.stanford.edu/analyses?name=vocab_norms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05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6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09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0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511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2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515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6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519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22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52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0012" fill="hold"/>
                                        <p:tgtEl>
                                          <p:spTgt spid="5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23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</a:t>
            </a:r>
            <a:r>
              <a:t>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530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33" name="Triangle"/>
          <p:cNvSpPr/>
          <p:nvPr>
            <p:ph type="body" idx="14"/>
          </p:nvPr>
        </p:nvSpPr>
        <p:spPr>
          <a:xfrm rot="13501725">
            <a:off x="1776887" y="6661150"/>
            <a:ext cx="762001" cy="76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536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541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  <p:sp>
        <p:nvSpPr>
          <p:cNvPr id="152" name="https://rmarkdown.rstudio.com/gallery.html"/>
          <p:cNvSpPr txBox="1"/>
          <p:nvPr/>
        </p:nvSpPr>
        <p:spPr>
          <a:xfrm>
            <a:off x="2273507" y="11766240"/>
            <a:ext cx="1983698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3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https://rmarkdown.rstudio.com/gallery.html</a:t>
            </a:r>
          </a:p>
        </p:txBody>
      </p:sp>
      <p:sp>
        <p:nvSpPr>
          <p:cNvPr id="153" name="Exercise files"/>
          <p:cNvSpPr txBox="1"/>
          <p:nvPr/>
        </p:nvSpPr>
        <p:spPr>
          <a:xfrm>
            <a:off x="1167411" y="2994802"/>
            <a:ext cx="2204917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80000"/>
              </a:lnSpc>
              <a:defRPr b="0" sz="9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Exercise files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9915" y="4833905"/>
            <a:ext cx="11244171" cy="68323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3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546" name="Table"/>
          <p:cNvGraphicFramePr/>
          <p:nvPr/>
        </p:nvGraphicFramePr>
        <p:xfrm>
          <a:off x="1695450" y="3932785"/>
          <a:ext cx="21005800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6" grpId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551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554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559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0" name="Dingbat X"/>
          <p:cNvSpPr/>
          <p:nvPr/>
        </p:nvSpPr>
        <p:spPr>
          <a:xfrm>
            <a:off x="2329208" y="10579806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0" grpId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563" name="Table"/>
          <p:cNvGraphicFramePr/>
          <p:nvPr/>
        </p:nvGraphicFramePr>
        <p:xfrm>
          <a:off x="1695450" y="3914530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566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567" name="Dingbat X"/>
          <p:cNvSpPr/>
          <p:nvPr/>
        </p:nvSpPr>
        <p:spPr>
          <a:xfrm>
            <a:off x="2276454" y="10711691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572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57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98350" y="44174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0000" fill="hold"/>
                                        <p:tgtEl>
                                          <p:spTgt spid="5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73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# What are the names of the variables in the data…"/>
          <p:cNvSpPr txBox="1"/>
          <p:nvPr>
            <p:ph type="body" idx="13"/>
          </p:nvPr>
        </p:nvSpPr>
        <p:spPr>
          <a:xfrm>
            <a:off x="1167411" y="546100"/>
            <a:ext cx="22049177" cy="12623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names of the variables in the data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observations in the data?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nrow(safi)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Open the data frame in the viewer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View(safi)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What are the types of the variables?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str(safi)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village a factor instead of character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of respondent_wall_type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table(safi$respondent_wall_type)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# Select just village and no_membrs columns safi[,c(&quot;village&quot;,&quot;no_membrs&quot;)]…"/>
          <p:cNvSpPr txBox="1"/>
          <p:nvPr>
            <p:ph type="body" idx="13"/>
          </p:nvPr>
        </p:nvSpPr>
        <p:spPr>
          <a:xfrm>
            <a:off x="1167411" y="609599"/>
            <a:ext cx="22049177" cy="1249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Select just village and no_membrs columns </a:t>
            </a:r>
            <a:r>
              <a:t>safi[,c("village","no_membrs")]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Print just the first row of data</a:t>
            </a:r>
            <a:r>
              <a:t>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safi[1,]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instanceID column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safi[,-ncol(safi)]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respondent_wall_type where the village is God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safi[safi$village == "God", "respondent_wall_type"]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safi[safi$no_membrs &gt; 2 &amp; safi$no_membrs &lt; 5,]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factor(</a:t>
            </a:r>
            <a:r>
              <a:t>safi$village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</a:t>
            </a:r>
            <a:r>
              <a:t>)) </a:t>
            </a:r>
            <a:r>
              <a:t> </a:t>
            </a:r>
            <a:r>
              <a:t>safi$affect_conflicts</a:t>
            </a:r>
            <a:r>
              <a:t> &lt;- factor(</a:t>
            </a:r>
            <a:r>
              <a:t>safi$affect_conflicts</a:t>
            </a:r>
            <a:r>
              <a:t>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</a:t>
            </a:r>
            <a:r>
              <a:t>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strsplit(</a:t>
            </a:r>
            <a:r>
              <a:t>safi$months_lack_food</a:t>
            </a:r>
            <a:r>
              <a:t>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substr(</a:t>
            </a:r>
            <a:r>
              <a:t>names(month_indicators)</a:t>
            </a:r>
            <a:r>
              <a:t>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</a:t>
            </a:r>
            <a:r>
              <a:t>month_indicators</a:t>
            </a:r>
            <a:r>
              <a:t>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</a:t>
            </a:r>
            <a:r>
              <a:t>month_indicators</a:t>
            </a:r>
            <a:r>
              <a:t>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</a:t>
            </a:r>
            <a:r>
              <a:t>month_indicators</a:t>
            </a:r>
            <a:r>
              <a:t>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</a:t>
            </a:r>
            <a:r>
              <a:t>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586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91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94" name="mylist &lt;- list(title = 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99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4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605" name="&gt; mylist &lt;- list(title = &quot;Research Bazaar&quot;,…"/>
          <p:cNvSpPr txBox="1"/>
          <p:nvPr/>
        </p:nvSpPr>
        <p:spPr>
          <a:xfrm>
            <a:off x="1053555" y="2893118"/>
            <a:ext cx="21774153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</a:t>
            </a:r>
            <a:r>
              <a:rPr b="0"/>
              <a:t>[1]  1  2  3  4  5  6  7  8  9 10</a:t>
            </a:r>
            <a:endParaRPr b="0"/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b="0"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05" grpId="1"/>
      <p:bldP build="whole" bldLvl="1" animBg="1" rev="0" advAuto="0" spid="603" grpId="2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08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611" name="read.csv defaults can be inconvenient…"/>
          <p:cNvSpPr txBox="1"/>
          <p:nvPr>
            <p:ph type="body" idx="1"/>
          </p:nvPr>
        </p:nvSpPr>
        <p:spPr>
          <a:xfrm>
            <a:off x="1083449" y="3281262"/>
            <a:ext cx="22645830" cy="9835500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1" name="You can't &quot;learn R&quot;…"/>
          <p:cNvSpPr txBox="1"/>
          <p:nvPr>
            <p:ph type="body" idx="13"/>
          </p:nvPr>
        </p:nvSpPr>
        <p:spPr>
          <a:xfrm>
            <a:off x="1167411" y="5146040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can't "learn R"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You learn the basics </a:t>
            </a:r>
          </a:p>
          <a:p>
            <a:pPr>
              <a:lnSpc>
                <a:spcPct val="140000"/>
              </a:lnSpc>
              <a:defRPr sz="9600"/>
            </a:pPr>
            <a:r>
              <a:t>and learn how to learn more</a:t>
            </a:r>
          </a:p>
        </p:txBody>
      </p:sp>
      <p:sp>
        <p:nvSpPr>
          <p:cNvPr id="162" name="Star"/>
          <p:cNvSpPr/>
          <p:nvPr/>
        </p:nvSpPr>
        <p:spPr>
          <a:xfrm>
            <a:off x="805405" y="809948"/>
            <a:ext cx="2845246" cy="2705991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Star"/>
          <p:cNvSpPr/>
          <p:nvPr/>
        </p:nvSpPr>
        <p:spPr>
          <a:xfrm>
            <a:off x="3236401" y="4674377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4" name="Star"/>
          <p:cNvSpPr/>
          <p:nvPr/>
        </p:nvSpPr>
        <p:spPr>
          <a:xfrm>
            <a:off x="4109850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Star"/>
          <p:cNvSpPr/>
          <p:nvPr/>
        </p:nvSpPr>
        <p:spPr>
          <a:xfrm>
            <a:off x="5004034" y="3811295"/>
            <a:ext cx="1328626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Star"/>
          <p:cNvSpPr/>
          <p:nvPr/>
        </p:nvSpPr>
        <p:spPr>
          <a:xfrm>
            <a:off x="19106218" y="6226200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Star"/>
          <p:cNvSpPr/>
          <p:nvPr/>
        </p:nvSpPr>
        <p:spPr>
          <a:xfrm>
            <a:off x="21037136" y="4674377"/>
            <a:ext cx="1328626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8" name="Star"/>
          <p:cNvSpPr/>
          <p:nvPr/>
        </p:nvSpPr>
        <p:spPr>
          <a:xfrm>
            <a:off x="19256543" y="3811295"/>
            <a:ext cx="1328627" cy="12636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614" name="Writing is similar to reading:"/>
          <p:cNvSpPr txBox="1"/>
          <p:nvPr>
            <p:ph type="body" sz="quarter" idx="1"/>
          </p:nvPr>
        </p:nvSpPr>
        <p:spPr>
          <a:xfrm>
            <a:off x="1689100" y="3623586"/>
            <a:ext cx="21005800" cy="284954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615" name="write.csv(mtcars,…"/>
          <p:cNvSpPr txBox="1"/>
          <p:nvPr/>
        </p:nvSpPr>
        <p:spPr>
          <a:xfrm>
            <a:off x="2716612" y="6165850"/>
            <a:ext cx="19447804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  <a:r>
              <a:rPr b="1"/>
              <a:t>row.names=FALSE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20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62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6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21"/>
                </p:tgtEl>
              </p:cMediaNode>
            </p:video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write.csv(iris, file=&quot;iris.csv&quot;,…"/>
          <p:cNvSpPr txBox="1"/>
          <p:nvPr>
            <p:ph type="body" idx="13"/>
          </p:nvPr>
        </p:nvSpPr>
        <p:spPr>
          <a:xfrm>
            <a:off x="1167411" y="5575300"/>
            <a:ext cx="22049177" cy="2565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write.csv(iris, file="iris.csv", </a:t>
            </a:r>
          </a:p>
          <a:p>
            <a:pPr algn="l">
              <a:defRPr sz="8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626" name="Triangle"/>
          <p:cNvSpPr/>
          <p:nvPr>
            <p:ph type="body" idx="14"/>
          </p:nvPr>
        </p:nvSpPr>
        <p:spPr>
          <a:xfrm rot="13501725">
            <a:off x="1961215" y="91064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Dates…"/>
          <p:cNvSpPr txBox="1"/>
          <p:nvPr>
            <p:ph type="body" idx="13"/>
          </p:nvPr>
        </p:nvSpPr>
        <p:spPr>
          <a:xfrm>
            <a:off x="2353815" y="1504949"/>
            <a:ext cx="19676370" cy="100076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631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36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641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46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42950">
              <a:defRPr sz="6479"/>
            </a:pPr>
            <a:r>
              <a:t>Use the lubridate package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Create a variable with your birthday  </a:t>
            </a:r>
          </a:p>
          <a:p>
            <a:pPr defTabSz="742950">
              <a:defRPr sz="6479"/>
            </a:pPr>
            <a:r>
              <a:t>(hint: use ymd() or mdy(), etc.)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64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50354" fill="hold"/>
                                        <p:tgtEl>
                                          <p:spTgt spid="6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47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birthday &lt;- ymd(&quot;1980-01-01&quot;)…"/>
          <p:cNvSpPr txBox="1"/>
          <p:nvPr>
            <p:ph type="body" idx="13"/>
          </p:nvPr>
        </p:nvSpPr>
        <p:spPr>
          <a:xfrm>
            <a:off x="1167411" y="4787900"/>
            <a:ext cx="22049177" cy="4140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birthday &lt;- ymd("1980-01-01")</a:t>
            </a: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today() - birthday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3" name="&quot;R&quot; refers to both the language and…"/>
          <p:cNvSpPr txBox="1"/>
          <p:nvPr>
            <p:ph type="body" idx="13"/>
          </p:nvPr>
        </p:nvSpPr>
        <p:spPr>
          <a:xfrm>
            <a:off x="1167411" y="5422900"/>
            <a:ext cx="22049177" cy="3423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"R" refers to both the language and </a:t>
            </a:r>
          </a:p>
          <a:p>
            <a:pPr>
              <a:lnSpc>
                <a:spcPct val="140000"/>
              </a:lnSpc>
              <a:defRPr sz="9600"/>
            </a:pPr>
            <a:r>
              <a:t>the environment (application)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&gt; x &lt;- c(30,60,20,30)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c(30,60,20,30)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60 30 30 20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20 30 30 60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order(x, decreasing=TRUE)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1 4 3</a:t>
            </a:r>
          </a:p>
        </p:txBody>
      </p:sp>
      <p:sp>
        <p:nvSpPr>
          <p:cNvPr id="652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  <p:sp>
        <p:nvSpPr>
          <p:cNvPr id="653" name="Line"/>
          <p:cNvSpPr/>
          <p:nvPr/>
        </p:nvSpPr>
        <p:spPr>
          <a:xfrm flipV="1">
            <a:off x="3459284" y="4257665"/>
            <a:ext cx="4598929" cy="459892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4" name="Line"/>
          <p:cNvSpPr/>
          <p:nvPr/>
        </p:nvSpPr>
        <p:spPr>
          <a:xfrm flipV="1">
            <a:off x="4192953" y="4270895"/>
            <a:ext cx="1391686" cy="4585698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5" name="Line"/>
          <p:cNvSpPr/>
          <p:nvPr/>
        </p:nvSpPr>
        <p:spPr>
          <a:xfrm flipV="1">
            <a:off x="5038465" y="4262044"/>
            <a:ext cx="4589674" cy="4589674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6" name="Line"/>
          <p:cNvSpPr/>
          <p:nvPr/>
        </p:nvSpPr>
        <p:spPr>
          <a:xfrm flipV="1">
            <a:off x="6065715" y="4273355"/>
            <a:ext cx="1008499" cy="4583239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5" grpId="7"/>
      <p:bldP build="whole" bldLvl="1" animBg="1" rev="0" advAuto="0" spid="653" grpId="6"/>
      <p:bldP build="whole" bldLvl="1" animBg="1" rev="0" advAuto="0" spid="656" grpId="5"/>
      <p:bldP build="whole" bldLvl="1" animBg="1" rev="0" advAuto="0" spid="654" grpId="3"/>
      <p:bldP build="p" bldLvl="1" animBg="1" rev="0" advAuto="0" spid="651" grpId="1"/>
      <p:bldP build="whole" bldLvl="1" animBg="1" rev="0" advAuto="0" spid="656" grpId="9"/>
      <p:bldP build="whole" bldLvl="1" animBg="1" rev="0" advAuto="0" spid="655" grpId="4"/>
      <p:bldP build="whole" bldLvl="1" animBg="1" rev="0" advAuto="0" spid="653" grpId="2"/>
      <p:bldP build="whole" bldLvl="1" animBg="1" rev="0" advAuto="0" spid="654" grpId="8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x:        30  60  20  30…"/>
          <p:cNvSpPr txBox="1"/>
          <p:nvPr>
            <p:ph type="body" idx="13"/>
          </p:nvPr>
        </p:nvSpPr>
        <p:spPr>
          <a:xfrm>
            <a:off x="1167411" y="2273300"/>
            <a:ext cx="22049177" cy="9169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b="1"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x:        30  60  20  30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index:        1   2   3   4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order(x):</a:t>
            </a: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9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x[order(x)]:    </a:t>
            </a:r>
          </a:p>
        </p:txBody>
      </p:sp>
      <p:sp>
        <p:nvSpPr>
          <p:cNvPr id="661" name="Oval"/>
          <p:cNvSpPr/>
          <p:nvPr/>
        </p:nvSpPr>
        <p:spPr>
          <a:xfrm>
            <a:off x="17083757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2" name="3"/>
          <p:cNvSpPr txBox="1"/>
          <p:nvPr/>
        </p:nvSpPr>
        <p:spPr>
          <a:xfrm>
            <a:off x="11798250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63" name="Line"/>
          <p:cNvSpPr/>
          <p:nvPr/>
        </p:nvSpPr>
        <p:spPr>
          <a:xfrm flipH="1">
            <a:off x="12655405" y="4602798"/>
            <a:ext cx="4419894" cy="232279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" name="Oval"/>
          <p:cNvSpPr/>
          <p:nvPr/>
        </p:nvSpPr>
        <p:spPr>
          <a:xfrm>
            <a:off x="11132342" y="1945053"/>
            <a:ext cx="2574628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" name="Oval"/>
          <p:cNvSpPr/>
          <p:nvPr/>
        </p:nvSpPr>
        <p:spPr>
          <a:xfrm>
            <a:off x="14108048" y="2072053"/>
            <a:ext cx="257462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6" name="Oval"/>
          <p:cNvSpPr/>
          <p:nvPr/>
        </p:nvSpPr>
        <p:spPr>
          <a:xfrm>
            <a:off x="20234333" y="1945053"/>
            <a:ext cx="2667669" cy="3875031"/>
          </a:xfrm>
          <a:prstGeom prst="ellipse">
            <a:avLst/>
          </a:prstGeom>
          <a:ln w="88900">
            <a:solidFill>
              <a:schemeClr val="accent6">
                <a:hueOff val="-119728"/>
                <a:satOff val="5580"/>
                <a:lumOff val="-1296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7" name="2"/>
          <p:cNvSpPr txBox="1"/>
          <p:nvPr/>
        </p:nvSpPr>
        <p:spPr>
          <a:xfrm>
            <a:off x="20725373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68" name="Line"/>
          <p:cNvSpPr/>
          <p:nvPr/>
        </p:nvSpPr>
        <p:spPr>
          <a:xfrm>
            <a:off x="15810788" y="5564553"/>
            <a:ext cx="4673680" cy="1361037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9" name="4"/>
          <p:cNvSpPr txBox="1"/>
          <p:nvPr/>
        </p:nvSpPr>
        <p:spPr>
          <a:xfrm>
            <a:off x="17749665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670" name="Line"/>
          <p:cNvSpPr/>
          <p:nvPr/>
        </p:nvSpPr>
        <p:spPr>
          <a:xfrm flipH="1">
            <a:off x="18633197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1" name="1"/>
          <p:cNvSpPr txBox="1"/>
          <p:nvPr/>
        </p:nvSpPr>
        <p:spPr>
          <a:xfrm>
            <a:off x="14773958" y="6952273"/>
            <a:ext cx="787500" cy="13843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72" name="Line"/>
          <p:cNvSpPr/>
          <p:nvPr/>
        </p:nvSpPr>
        <p:spPr>
          <a:xfrm>
            <a:off x="12856494" y="5256418"/>
            <a:ext cx="1669171" cy="1669172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3" name="20   30   30   60"/>
          <p:cNvSpPr txBox="1"/>
          <p:nvPr/>
        </p:nvSpPr>
        <p:spPr>
          <a:xfrm>
            <a:off x="11188551" y="9959730"/>
            <a:ext cx="1108888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80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 20   30   30   60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exit" nodeType="click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xit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3" grpId="21"/>
      <p:bldP build="whole" bldLvl="1" animBg="1" rev="0" advAuto="0" spid="672" grpId="7"/>
      <p:bldP build="whole" bldLvl="1" animBg="1" rev="0" advAuto="0" spid="661" grpId="1"/>
      <p:bldP build="whole" bldLvl="1" animBg="1" rev="0" advAuto="0" spid="672" grpId="10"/>
      <p:bldP build="whole" bldLvl="1" animBg="1" rev="0" advAuto="0" spid="661" grpId="4"/>
      <p:bldP build="whole" bldLvl="1" animBg="1" rev="0" advAuto="0" spid="668" grpId="17"/>
      <p:bldP build="whole" bldLvl="1" animBg="1" rev="0" advAuto="0" spid="668" grpId="20"/>
      <p:bldP build="whole" bldLvl="1" animBg="1" rev="0" advAuto="0" spid="665" grpId="16"/>
      <p:bldP build="whole" bldLvl="1" animBg="1" rev="0" advAuto="0" spid="666" grpId="11"/>
      <p:bldP build="whole" bldLvl="1" animBg="1" rev="0" advAuto="0" spid="665" grpId="19"/>
      <p:bldP build="whole" bldLvl="1" animBg="1" rev="0" advAuto="0" spid="663" grpId="2"/>
      <p:bldP build="whole" bldLvl="1" animBg="1" rev="0" advAuto="0" spid="666" grpId="14"/>
      <p:bldP build="whole" bldLvl="1" animBg="1" rev="0" advAuto="0" spid="663" grpId="5"/>
      <p:bldP build="whole" bldLvl="1" animBg="1" rev="0" advAuto="0" spid="671" grpId="8"/>
      <p:bldP build="whole" bldLvl="1" animBg="1" rev="0" advAuto="0" spid="662" grpId="3"/>
      <p:bldP build="whole" bldLvl="1" animBg="1" rev="0" advAuto="0" spid="670" grpId="13"/>
      <p:bldP build="whole" bldLvl="1" animBg="1" rev="0" advAuto="0" spid="667" grpId="18"/>
      <p:bldP build="whole" bldLvl="1" animBg="1" rev="0" advAuto="0" spid="664" grpId="6"/>
      <p:bldP build="whole" bldLvl="1" animBg="1" rev="0" advAuto="0" spid="670" grpId="15"/>
      <p:bldP build="whole" bldLvl="1" animBg="1" rev="0" advAuto="0" spid="669" grpId="12"/>
      <p:bldP build="whole" bldLvl="1" animBg="1" rev="0" advAuto="0" spid="664" grpId="9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&gt; safi[order(safi$no_membrs),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676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&gt; safi[order(safi$no_membrs, safi$years_liv),…"/>
          <p:cNvSpPr txBox="1"/>
          <p:nvPr>
            <p:ph type="body" idx="13"/>
          </p:nvPr>
        </p:nvSpPr>
        <p:spPr>
          <a:xfrm>
            <a:off x="1167411" y="3152818"/>
            <a:ext cx="22049177" cy="1076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</a:t>
            </a:r>
            <a:r>
              <a:rPr b="1"/>
              <a:t>safi$years_liv</a:t>
            </a:r>
            <a:r>
              <a:t>),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679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682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685" name="Can also use cbind (column bind)…"/>
          <p:cNvSpPr txBox="1"/>
          <p:nvPr>
            <p:ph type="body" idx="13"/>
          </p:nvPr>
        </p:nvSpPr>
        <p:spPr>
          <a:xfrm>
            <a:off x="1167411" y="3893263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also 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(column bind)</a:t>
            </a:r>
          </a:p>
          <a:p>
            <a:pPr algn="l"/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  <a:r>
              <a:t>              small_family = safi$no_membrs &lt; 4)</a:t>
            </a: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rPr>
                <a:latin typeface="Courier"/>
                <a:ea typeface="Courier"/>
                <a:cs typeface="Courier"/>
                <a:sym typeface="Courier"/>
              </a:rPr>
              <a:t>cbind</a:t>
            </a:r>
            <a:r>
              <a:t> can be used with multiple columns or even data frames (need same number of rows)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688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6045201"/>
          </a:xfrm>
          <a:prstGeom prst="rect">
            <a:avLst/>
          </a:prstGeom>
        </p:spPr>
        <p:txBody>
          <a:bodyPr/>
          <a:lstStyle/>
          <a:p>
            <a:pPr algn="l">
              <a:defRPr sz="5700"/>
            </a:pPr>
            <a:r>
              <a:t>Resave the data frame without the columns</a:t>
            </a:r>
          </a:p>
          <a:p>
            <a:pPr algn="l">
              <a:defRPr sz="5700"/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match("instanceID", names(safi))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[1] 14 </a:t>
            </a: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689" name="safi &lt;- safi[, !names(safi) %in%…"/>
          <p:cNvSpPr txBox="1"/>
          <p:nvPr/>
        </p:nvSpPr>
        <p:spPr>
          <a:xfrm>
            <a:off x="1158671" y="10551314"/>
            <a:ext cx="22066660" cy="269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safi[, !names(safi) %in% </a:t>
            </a:r>
          </a:p>
          <a:p>
            <a:pPr algn="l">
              <a:defRPr b="0" sz="57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c("instanceID","affect_conflicts")]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9" grpId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692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697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700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701" name="Arrow"/>
          <p:cNvSpPr/>
          <p:nvPr/>
        </p:nvSpPr>
        <p:spPr>
          <a:xfrm rot="16200000">
            <a:off x="13076217" y="6223000"/>
            <a:ext cx="281344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2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2" grpId="2"/>
      <p:bldP build="whole" bldLvl="1" animBg="1" rev="0" advAuto="0" spid="70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6" name="R runs in memory,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runs in memory, </a:t>
            </a:r>
          </a:p>
          <a:p>
            <a:pPr>
              <a:lnSpc>
                <a:spcPct val="140000"/>
              </a:lnSpc>
              <a:defRPr sz="9600"/>
            </a:pPr>
            <a:r>
              <a:t>objects loaded in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Exercise 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F</a:t>
            </a:r>
          </a:p>
        </p:txBody>
      </p:sp>
      <p:sp>
        <p:nvSpPr>
          <p:cNvPr id="705" name="Open exercises/exerciseF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exercises/exerciseF.R</a:t>
            </a:r>
          </a:p>
          <a:p>
            <a:pPr/>
          </a:p>
          <a:p>
            <a:pPr/>
            <a:r>
              <a:t>Read in the SAFI data again</a:t>
            </a:r>
          </a:p>
          <a:p>
            <a:pPr/>
          </a:p>
          <a:p>
            <a:pPr/>
            <a:r>
              <a:t>Follow instructions to subset the data.</a:t>
            </a:r>
          </a:p>
        </p:txBody>
      </p:sp>
      <p:pic>
        <p:nvPicPr>
          <p:cNvPr id="70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200012" fill="hold"/>
                                        <p:tgtEl>
                                          <p:spTgt spid="7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06"/>
                </p:tgtEl>
              </p:cMediaNode>
            </p:video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# Using subset, select the column respondent_wall_type…"/>
          <p:cNvSpPr txBox="1"/>
          <p:nvPr>
            <p:ph type="body" idx="13"/>
          </p:nvPr>
        </p:nvSpPr>
        <p:spPr>
          <a:xfrm>
            <a:off x="1167411" y="749300"/>
            <a:ext cx="22049177" cy="1221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Using subset, select the column respondent_wall_type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for just the rows where the village is God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subset=village=='God',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select=respondent_wall_type)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rows where no_membrs is &gt; 2 and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subset=no_membrs &gt; 2 &amp; no_membrs &lt;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Exclude rows from the data where years_liv &lt; 5 (all columns)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subset=years_liv &gt;= 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subset(safi,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subset=respondent_wall_type == "burntbricks" &amp; rooms == 1,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select=c(village, respondent_wall_type, rooms))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998231" cy="174244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711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14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14" grpId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17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school[school=="WCAS"]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17" grpId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20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t>"</a:t>
            </a:r>
            <a:r>
              <a:t>'</a:t>
            </a:r>
            <a:r>
              <a:t>Congo, Dem. Rep.</a:t>
            </a:r>
            <a:r>
              <a:t>'</a:t>
            </a:r>
            <a:r>
              <a:t>=</a:t>
            </a:r>
            <a:r>
              <a:t>'</a:t>
            </a:r>
            <a:r>
              <a:t>DRC</a:t>
            </a:r>
            <a:r>
              <a:t>'</a:t>
            </a:r>
            <a:r>
              <a:t>; </a:t>
            </a:r>
            <a:r>
              <a:t>'</a:t>
            </a:r>
            <a:r>
              <a:t>Congo, Rep.</a:t>
            </a:r>
            <a:r>
              <a:t>'</a:t>
            </a:r>
            <a:r>
              <a:t>=</a:t>
            </a:r>
            <a:r>
              <a:t>'</a:t>
            </a:r>
            <a:r>
              <a:t>Congo</a:t>
            </a:r>
            <a:r>
              <a:t>'</a:t>
            </a:r>
            <a:r>
              <a:t>"</a:t>
            </a:r>
            <a:r>
              <a:t>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20" grpId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723" name="ifelse function: coming in next section!"/>
          <p:cNvSpPr txBox="1"/>
          <p:nvPr>
            <p:ph type="body" idx="13"/>
          </p:nvPr>
        </p:nvSpPr>
        <p:spPr>
          <a:xfrm>
            <a:off x="1167411" y="4412452"/>
            <a:ext cx="22049177" cy="1016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23" grpId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726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8990">
              <a:defRPr sz="7056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Replace the prime numbers (23, 29) with NA by </a:t>
            </a:r>
          </a:p>
          <a:p>
            <a:pPr defTabSz="808990">
              <a:defRPr sz="7056"/>
            </a:pPr>
            <a:r>
              <a:t>1) subsetting</a:t>
            </a:r>
          </a:p>
          <a:p>
            <a:pPr defTabSz="808990">
              <a:defRPr sz="7056"/>
            </a:pPr>
            <a:r>
              <a:t>2) using recode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Hints: </a:t>
            </a:r>
          </a:p>
          <a:p>
            <a:pPr defTabSz="808990">
              <a:defRPr sz="7056"/>
            </a:pPr>
            <a:r>
              <a:t>1)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  <a:p>
            <a:pPr defTabSz="808990">
              <a:defRPr sz="7056"/>
            </a:pPr>
            <a:r>
              <a:t>2)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recode(x, "c(</a:t>
            </a:r>
            <a:r>
              <a:rPr i="1">
                <a:solidFill>
                  <a:schemeClr val="accent6"/>
                </a:solidFill>
              </a:rPr>
              <a:t>primes here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) = NA")</a:t>
            </a:r>
          </a:p>
        </p:txBody>
      </p:sp>
      <p:pic>
        <p:nvPicPr>
          <p:cNvPr id="72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7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27"/>
                </p:tgtEl>
              </p:cMediaNode>
            </p:video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x &lt;- 20:30…"/>
          <p:cNvSpPr txBox="1"/>
          <p:nvPr>
            <p:ph type="body" idx="13"/>
          </p:nvPr>
        </p:nvSpPr>
        <p:spPr>
          <a:xfrm>
            <a:off x="1167411" y="3225800"/>
            <a:ext cx="22049177" cy="726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recode(x, "c(23, 29)=NA")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732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9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735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738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Aggrega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  <p:sp>
        <p:nvSpPr>
          <p:cNvPr id="743" name="What if we want to do more than count?…"/>
          <p:cNvSpPr txBox="1"/>
          <p:nvPr>
            <p:ph type="body" idx="13"/>
          </p:nvPr>
        </p:nvSpPr>
        <p:spPr>
          <a:xfrm>
            <a:off x="1167411" y="3155950"/>
            <a:ext cx="22049177" cy="7188200"/>
          </a:xfrm>
          <a:prstGeom prst="rect">
            <a:avLst/>
          </a:prstGeom>
        </p:spPr>
        <p:txBody>
          <a:bodyPr/>
          <a:lstStyle/>
          <a:p>
            <a:pPr>
              <a:defRPr sz="8200"/>
            </a:pPr>
          </a:p>
          <a:p>
            <a:pPr>
              <a:defRPr sz="8200"/>
            </a:pPr>
          </a:p>
          <a:p>
            <a:pPr>
              <a:defRPr sz="8200"/>
            </a:pPr>
            <a:r>
              <a:t>What if we want to do more than count?</a:t>
            </a:r>
          </a:p>
          <a:p>
            <a:pPr>
              <a:defRPr sz="8200"/>
            </a:pPr>
          </a:p>
          <a:p>
            <a:pPr>
              <a:defRPr sz="8200"/>
            </a:pPr>
            <a:r>
              <a:t>Example: means by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746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749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aggregate(africa$pop_2017,…"/>
          <p:cNvSpPr txBox="1"/>
          <p:nvPr>
            <p:ph type="body" idx="13"/>
          </p:nvPr>
        </p:nvSpPr>
        <p:spPr>
          <a:xfrm>
            <a:off x="1167411" y="3152818"/>
            <a:ext cx="22049177" cy="77724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</a:t>
            </a:r>
            <a:r>
              <a:t>region</a:t>
            </a:r>
            <a:r>
              <a:t>=africa$region),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</a:t>
            </a:r>
            <a:r>
              <a:t>region</a:t>
            </a:r>
            <a:r>
              <a:t>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754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Exercise 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G</a:t>
            </a:r>
          </a:p>
        </p:txBody>
      </p:sp>
      <p:sp>
        <p:nvSpPr>
          <p:cNvPr id="757" name="Open exercises/exerciseG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exercises/exerciseG.R</a:t>
            </a:r>
          </a:p>
          <a:p>
            <a:pPr/>
          </a:p>
          <a:p>
            <a:pPr/>
            <a:r>
              <a:t>Run the setup code.</a:t>
            </a:r>
          </a:p>
          <a:p>
            <a:pPr/>
          </a:p>
          <a:p>
            <a:pPr>
              <a:lnSpc>
                <a:spcPct val="130000"/>
              </a:lnSpc>
            </a:pPr>
            <a:r>
              <a:t>Follow the instructions.</a:t>
            </a:r>
          </a:p>
        </p:txBody>
      </p:sp>
      <p:pic>
        <p:nvPicPr>
          <p:cNvPr id="75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00006" fill="hold"/>
                                        <p:tgtEl>
                                          <p:spTgt spid="7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58"/>
                </p:tgtEl>
              </p:cMediaNode>
            </p:video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# 1) the average family size (no_membrs) per village…"/>
          <p:cNvSpPr txBox="1"/>
          <p:nvPr>
            <p:ph type="body" idx="13"/>
          </p:nvPr>
        </p:nvSpPr>
        <p:spPr>
          <a:xfrm>
            <a:off x="1167411" y="1117600"/>
            <a:ext cx="22049177" cy="1148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1) the average family size (no_membrs) per village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aggregate(safi$no_membrs, by=list(safi$village),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A9A9A9"/>
                </a:solidFill>
              </a:rPr>
              <a:t># 2) average rooms in the dwelling per wall type and village </a:t>
            </a:r>
            <a:r>
              <a:t>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by=list(wall_type=safi$respondent_wall_type,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Bonus: sort the second result by village, then wall type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 &lt;- aggregate(safi$rooms,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by=list(wall_type=safi$respondent_wall_type,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village=safi$village),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FUN=mean, na.rm=TRUE)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avg_rooms[order(avg_rooms$village, avg_rooms$wall_type),]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&gt; aggregate(safi$no_membrs, by=list(safi$village), mean)…"/>
          <p:cNvSpPr txBox="1"/>
          <p:nvPr>
            <p:ph type="body" idx="13"/>
          </p:nvPr>
        </p:nvSpPr>
        <p:spPr>
          <a:xfrm>
            <a:off x="1167411" y="254000"/>
            <a:ext cx="22049177" cy="132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aggregate(safi$no_membrs, by=list(safi$village),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Group.1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Chirodzo 7.076923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God 6.860465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Ruaca 7.571429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Ruaca      cement 3.000000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tmp&lt;-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tmp[order(tmp$Group.1, tmp$Group.2),]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Chirodzo     muddaub 1.187500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Chirodzo   sunbricks 1.000000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God     muddaub 1.266667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MARGIN=1 - rows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65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4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768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  <p:sp>
        <p:nvSpPr>
          <p:cNvPr id="769" name="1"/>
          <p:cNvSpPr txBox="1"/>
          <p:nvPr/>
        </p:nvSpPr>
        <p:spPr>
          <a:xfrm>
            <a:off x="21092227" y="4500684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770" name="5"/>
          <p:cNvSpPr txBox="1"/>
          <p:nvPr/>
        </p:nvSpPr>
        <p:spPr>
          <a:xfrm>
            <a:off x="21092227" y="5139592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771" name="6"/>
          <p:cNvSpPr txBox="1"/>
          <p:nvPr/>
        </p:nvSpPr>
        <p:spPr>
          <a:xfrm>
            <a:off x="21092227" y="58546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772" name="4"/>
          <p:cNvSpPr txBox="1"/>
          <p:nvPr/>
        </p:nvSpPr>
        <p:spPr>
          <a:xfrm>
            <a:off x="21092227" y="6502399"/>
            <a:ext cx="49536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73" name="Line"/>
          <p:cNvSpPr/>
          <p:nvPr/>
        </p:nvSpPr>
        <p:spPr>
          <a:xfrm>
            <a:off x="3517190" y="50329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4" name="Line"/>
          <p:cNvSpPr/>
          <p:nvPr/>
        </p:nvSpPr>
        <p:spPr>
          <a:xfrm>
            <a:off x="3517190" y="5634892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5" name="Line"/>
          <p:cNvSpPr/>
          <p:nvPr/>
        </p:nvSpPr>
        <p:spPr>
          <a:xfrm>
            <a:off x="3517190" y="6417200"/>
            <a:ext cx="17349619" cy="1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6" name="Line"/>
          <p:cNvSpPr/>
          <p:nvPr/>
        </p:nvSpPr>
        <p:spPr>
          <a:xfrm>
            <a:off x="3517190" y="7035800"/>
            <a:ext cx="17349619" cy="0"/>
          </a:xfrm>
          <a:prstGeom prst="line">
            <a:avLst/>
          </a:prstGeom>
          <a:ln w="635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7" name="Rectangle"/>
          <p:cNvSpPr/>
          <p:nvPr/>
        </p:nvSpPr>
        <p:spPr>
          <a:xfrm>
            <a:off x="3591169" y="10148276"/>
            <a:ext cx="3815683" cy="8001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4" grpId="3"/>
      <p:bldP build="whole" bldLvl="1" animBg="1" rev="0" advAuto="0" spid="775" grpId="5"/>
      <p:bldP build="whole" bldLvl="1" animBg="1" rev="0" advAuto="0" spid="773" grpId="1"/>
      <p:bldP build="whole" bldLvl="1" animBg="1" rev="0" advAuto="0" spid="770" grpId="4"/>
      <p:bldP build="whole" bldLvl="1" animBg="1" rev="0" advAuto="0" spid="776" grpId="7"/>
      <p:bldP build="whole" bldLvl="1" animBg="1" rev="0" advAuto="0" spid="772" grpId="8"/>
      <p:bldP build="whole" bldLvl="1" animBg="1" rev="0" advAuto="0" spid="771" grpId="6"/>
      <p:bldP build="whole" bldLvl="1" animBg="1" rev="0" advAuto="0" spid="769" grpId="2"/>
      <p:bldP build="whole" bldLvl="1" animBg="1" rev="0" advAuto="0" spid="777" grpId="9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780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64008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783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5250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786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899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</p:txBody>
      </p:sp>
      <p:sp>
        <p:nvSpPr>
          <p:cNvPr id="789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  <p:sp>
        <p:nvSpPr>
          <p:cNvPr id="790" name="Rectangle"/>
          <p:cNvSpPr/>
          <p:nvPr/>
        </p:nvSpPr>
        <p:spPr>
          <a:xfrm>
            <a:off x="1270000" y="6223000"/>
            <a:ext cx="22491452" cy="66242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1" name="wall_type  village        x…"/>
          <p:cNvSpPr txBox="1"/>
          <p:nvPr/>
        </p:nvSpPr>
        <p:spPr>
          <a:xfrm>
            <a:off x="12376638" y="5769553"/>
            <a:ext cx="11205742" cy="7531101"/>
          </a:xfrm>
          <a:prstGeom prst="rect">
            <a:avLst/>
          </a:prstGeom>
          <a:solidFill>
            <a:srgbClr val="A9A9A9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wall_type  village        x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burntbricks Chirodzo 2.590909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muddaub Chirodzo 1.187500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sunbricks Chirodzo 1.000000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burntbricks      God 1.684211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muddaub      God 1.266667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sunbricks      God 1.666667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burntbricks    Ruaca 2.000000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cement    Ruaca 3.000000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muddaub    Ruaca 1.333333</a:t>
            </a:r>
          </a:p>
          <a:p>
            <a:pPr algn="l">
              <a:defRPr b="0"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sunbricks    Ruaca 1.428571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0" grpId="1"/>
      <p:bldP build="whole" bldLvl="1" animBg="1" rev="0" advAuto="0" spid="791" grpId="2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</a:t>
            </a:r>
            <a:r>
              <a:t>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</a:t>
            </a:r>
            <a:r>
              <a:t>(month_indicators,</a:t>
            </a:r>
            <a:r>
              <a:t>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</a:t>
            </a:r>
            <a:r>
              <a:t>(month_indicators, </a:t>
            </a:r>
            <a:r>
              <a:t>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</a:t>
            </a:r>
            <a:r>
              <a:t>apply</a:t>
            </a:r>
            <a:r>
              <a:t>(month_indicators, </a:t>
            </a:r>
            <a:r>
              <a:t>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800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803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06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7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809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12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81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13"/>
                </p:tgtEl>
              </p:cMediaNode>
            </p:video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t.test(safi$no_membrs[safi$village==&quot;God&quot;],…"/>
          <p:cNvSpPr txBox="1"/>
          <p:nvPr>
            <p:ph type="body" idx="13"/>
          </p:nvPr>
        </p:nvSpPr>
        <p:spPr>
          <a:xfrm>
            <a:off x="1167411" y="2463799"/>
            <a:ext cx="22049177" cy="8788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t.test(safi$no_membrs[safi$village=="God"],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safi$no_membrs[safi$village=="Ruaca"])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safi$no_membrs[safi$village == "God"] and safi$no_membrs[safi$village == "Ruaca"]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-1.0378, df = 89.34, p-value = 0.3021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-2.0720525  0.6501256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3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6.860465  7.571429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818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823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aov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56399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aov</a:t>
            </a:r>
            <a:r>
              <a:t>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826" name="ANOV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829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32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835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838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90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&gt; names(reg1)…"/>
          <p:cNvSpPr txBox="1"/>
          <p:nvPr>
            <p:ph type="body" idx="13"/>
          </p:nvPr>
        </p:nvSpPr>
        <p:spPr>
          <a:xfrm>
            <a:off x="1167411" y="3152818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841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a1 &lt;- aov(months_lack_food_count ~ -1 + village, data = safi) summary(a1)…"/>
          <p:cNvSpPr txBox="1"/>
          <p:nvPr>
            <p:ph type="body" idx="13"/>
          </p:nvPr>
        </p:nvSpPr>
        <p:spPr>
          <a:xfrm>
            <a:off x="1167411" y="3152818"/>
            <a:ext cx="22049177" cy="962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 + village, data = safi) summary(a1)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print the means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Tables of effects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village 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Chirodzo God  Ruaca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2.103   3  1.898</a:t>
            </a:r>
          </a:p>
          <a:p>
            <a:pPr algn="l">
              <a:defRPr sz="4200">
                <a:solidFill>
                  <a:srgbClr val="6C6C6C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rep   39.000  43 49.000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see the regression (lm) that was run for the anova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</p:txBody>
      </p:sp>
      <p:sp>
        <p:nvSpPr>
          <p:cNvPr id="844" name="ANOVA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ANOVA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reg2 &lt;- lm(road ~ pop_2017 + gdp_2017 + region, data=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reg2 &lt;- lm(road ~ pop_2017 + gdp_2017 + region,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</p:txBody>
      </p:sp>
      <p:sp>
        <p:nvSpPr>
          <p:cNvPr id="847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&gt; table(africa$region)…"/>
          <p:cNvSpPr txBox="1"/>
          <p:nvPr>
            <p:ph type="body" idx="13"/>
          </p:nvPr>
        </p:nvSpPr>
        <p:spPr>
          <a:xfrm>
            <a:off x="1167411" y="3152818"/>
            <a:ext cx="22049177" cy="12166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table(africa$region)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central    east   north   south    west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9      17       6       5      16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-4.493e+03  1.419e+04  -0.317   0.7530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-4.389e+04  2.027e+04  -2.166   0.0355 *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1.245e+04  2.056e+04   0.606   0.5478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-6.924e+03  1.432e+04  -0.484   0.6310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50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&gt; reg2 &lt;- lm(road ~ -1 + pop_2017 + gdp_2017 + region, data=africa)…"/>
          <p:cNvSpPr txBox="1"/>
          <p:nvPr>
            <p:ph type="body" idx="13"/>
          </p:nvPr>
        </p:nvSpPr>
        <p:spPr>
          <a:xfrm>
            <a:off x="1167411" y="3173517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reg2 &lt;- lm(road ~ </a:t>
            </a:r>
            <a:r>
              <a:rPr b="1"/>
              <a:t>-1 +</a:t>
            </a:r>
            <a:r>
              <a:t> pop_2017 + gdp_2017 + region, data=africa)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summary(reg2)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Estimate Std. Error t value Pr(&gt;|t|)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   2.887e-04  2.092e-04   1.380   0.1742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   1.107e-06  1.791e-07   6.184 1.53e-07 ***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regioncentral</a:t>
            </a:r>
            <a:r>
              <a:t>  2.043e+04  1.178e+04   1.735   0.0894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regioneast</a:t>
            </a:r>
            <a:r>
              <a:t>     1.594e+04  9.181e+03   1.736   0.0893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regionnorth</a:t>
            </a:r>
            <a:r>
              <a:t>   -2.347e+04  1.690e+04  -1.388   0.1717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regionsouth</a:t>
            </a:r>
            <a:r>
              <a:t>    3.288e+04  1.675e+04   1.963   0.0557 .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regionwest</a:t>
            </a:r>
            <a:r>
              <a:t>     1.351e+04  9.275e+03   1.456   0.1521    </a:t>
            </a:r>
          </a:p>
        </p:txBody>
      </p:sp>
      <p:sp>
        <p:nvSpPr>
          <p:cNvPr id="853" name="Character/Factor/Logical in lm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676909">
              <a:defRPr sz="11480"/>
            </a:lvl1pPr>
          </a:lstStyle>
          <a:p>
            <a:pPr/>
            <a:r>
              <a:t>Character/Factor/Logical in lm()</a:t>
            </a:r>
          </a:p>
        </p:txBody>
      </p:sp>
      <p:sp>
        <p:nvSpPr>
          <p:cNvPr id="854" name="Oval"/>
          <p:cNvSpPr/>
          <p:nvPr/>
        </p:nvSpPr>
        <p:spPr>
          <a:xfrm>
            <a:off x="7396402" y="2931780"/>
            <a:ext cx="1676875" cy="1270001"/>
          </a:xfrm>
          <a:prstGeom prst="ellipse">
            <a:avLst/>
          </a:prstGeom>
          <a:ln w="1016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857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860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863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95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  <p:sp>
        <p:nvSpPr>
          <p:cNvPr id="196" name="function_name(unnamed_argument_value,…"/>
          <p:cNvSpPr txBox="1"/>
          <p:nvPr/>
        </p:nvSpPr>
        <p:spPr>
          <a:xfrm>
            <a:off x="2772156" y="8887502"/>
            <a:ext cx="18839688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function_name(unnamed_argument_value, </a:t>
            </a:r>
          </a:p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named_argument=value)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872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875" name="Base R…"/>
          <p:cNvSpPr txBox="1"/>
          <p:nvPr>
            <p:ph type="body" idx="1"/>
          </p:nvPr>
        </p:nvSpPr>
        <p:spPr>
          <a:xfrm>
            <a:off x="1689100" y="3149600"/>
            <a:ext cx="21005800" cy="98592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 in the data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75" grpId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plot(y=safi$months_lack_food_count, x=safi$no_membrs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plot(y=safi$months_lack_food_count, x=safi$no_membrs)</a:t>
            </a:r>
          </a:p>
        </p:txBody>
      </p:sp>
      <p:sp>
        <p:nvSpPr>
          <p:cNvPr id="879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0721" y="2343504"/>
            <a:ext cx="11882558" cy="11289568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plot(y=safi$months_lack_food_count, x=safi$no_membrs,…"/>
          <p:cNvSpPr txBox="1"/>
          <p:nvPr>
            <p:ph type="body" idx="13"/>
          </p:nvPr>
        </p:nvSpPr>
        <p:spPr>
          <a:xfrm>
            <a:off x="1167411" y="620633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883" name="LABELS"/>
          <p:cNvSpPr txBox="1"/>
          <p:nvPr/>
        </p:nvSpPr>
        <p:spPr>
          <a:xfrm rot="16200000">
            <a:off x="-1739859" y="5892800"/>
            <a:ext cx="5601594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9568" y="2616470"/>
            <a:ext cx="11784864" cy="11196753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plot(y=safi$months_lack_food_count, x=safi$no_membrs,…"/>
          <p:cNvSpPr txBox="1"/>
          <p:nvPr>
            <p:ph type="body" idx="13"/>
          </p:nvPr>
        </p:nvSpPr>
        <p:spPr>
          <a:xfrm>
            <a:off x="1167411" y="673387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887" name="STYLE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STYLE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281" y="3601499"/>
            <a:ext cx="10699437" cy="10165492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plot(y=safi$months_lack_food_count, x=safi$no_membrs,…"/>
          <p:cNvSpPr txBox="1"/>
          <p:nvPr>
            <p:ph type="body" idx="13"/>
          </p:nvPr>
        </p:nvSpPr>
        <p:spPr>
          <a:xfrm>
            <a:off x="1167411" y="594256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891" name="COLOR"/>
          <p:cNvSpPr txBox="1"/>
          <p:nvPr/>
        </p:nvSpPr>
        <p:spPr>
          <a:xfrm rot="16200000">
            <a:off x="-1282584" y="5892799"/>
            <a:ext cx="468704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COLOR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2506" y="1555460"/>
            <a:ext cx="13058988" cy="12407291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plot(y=jitter(safi$months_lack_food_count),…"/>
          <p:cNvSpPr txBox="1"/>
          <p:nvPr>
            <p:ph type="body" idx="13"/>
          </p:nvPr>
        </p:nvSpPr>
        <p:spPr>
          <a:xfrm>
            <a:off x="1167411" y="567879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895" name="JITTER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JITTER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3424" y="794308"/>
            <a:ext cx="15217152" cy="13184212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plot(y=safi$months_lack_food_count, x=safi$no_membrs)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b="1"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899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8589" y="833025"/>
            <a:ext cx="15346822" cy="13296558"/>
          </a:xfrm>
          <a:prstGeom prst="rect">
            <a:avLst/>
          </a:prstGeom>
          <a:ln w="12700">
            <a:miter lim="400000"/>
          </a:ln>
        </p:spPr>
      </p:pic>
      <p:sp>
        <p:nvSpPr>
          <p:cNvPr id="902" name="plot(y=safi$months_lack_food_count, x=safi$no_membrs)…"/>
          <p:cNvSpPr txBox="1"/>
          <p:nvPr>
            <p:ph type="body" idx="13"/>
          </p:nvPr>
        </p:nvSpPr>
        <p:spPr>
          <a:xfrm>
            <a:off x="1167411" y="4096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</a:t>
            </a:r>
            <a:r>
              <a:rPr b="1"/>
              <a:t>safi$village</a:t>
            </a:r>
            <a:r>
              <a:t>)</a:t>
            </a:r>
          </a:p>
        </p:txBody>
      </p:sp>
      <p:sp>
        <p:nvSpPr>
          <p:cNvPr id="903" name="IDENTIFY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IDENTIFY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7127" y="871578"/>
            <a:ext cx="13829746" cy="13139586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plot(x=longley$Year, y=longley$Population,…"/>
          <p:cNvSpPr txBox="1"/>
          <p:nvPr>
            <p:ph type="body" idx="13"/>
          </p:nvPr>
        </p:nvSpPr>
        <p:spPr>
          <a:xfrm>
            <a:off x="1167411" y="515126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type="l"</a:t>
            </a:r>
            <a:r>
              <a:t>)</a:t>
            </a:r>
          </a:p>
        </p:txBody>
      </p:sp>
      <p:sp>
        <p:nvSpPr>
          <p:cNvPr id="907" name="LINE PLOT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8795" y="636259"/>
            <a:ext cx="13806410" cy="1311741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plot(x=longley$Year, y=longley$Population,…"/>
          <p:cNvSpPr txBox="1"/>
          <p:nvPr>
            <p:ph type="body" idx="13"/>
          </p:nvPr>
        </p:nvSpPr>
        <p:spPr>
          <a:xfrm>
            <a:off x="1167411" y="330487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lwd=2, </a:t>
            </a:r>
            <a:r>
              <a:rPr b="1"/>
              <a:t>type="b"</a:t>
            </a:r>
            <a:r>
              <a:t>)</a:t>
            </a:r>
          </a:p>
        </p:txBody>
      </p:sp>
      <p:sp>
        <p:nvSpPr>
          <p:cNvPr id="911" name="LINE &amp; POINT"/>
          <p:cNvSpPr txBox="1"/>
          <p:nvPr/>
        </p:nvSpPr>
        <p:spPr>
          <a:xfrm rot="16200000">
            <a:off x="-4457128" y="6684107"/>
            <a:ext cx="11088887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LINE &amp; 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5774" y="2258901"/>
            <a:ext cx="16132452" cy="11487793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hist(safi$no_membrs, col=&quot;gray&quot;, main=&quot;Family Size&quot;,…"/>
          <p:cNvSpPr txBox="1"/>
          <p:nvPr>
            <p:ph type="body" idx="13"/>
          </p:nvPr>
        </p:nvSpPr>
        <p:spPr>
          <a:xfrm>
            <a:off x="1167411" y="488749"/>
            <a:ext cx="22049177" cy="1625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col="gray",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 ylab="Number of Families")</a:t>
            </a:r>
          </a:p>
        </p:txBody>
      </p:sp>
      <p:sp>
        <p:nvSpPr>
          <p:cNvPr id="915" name="HISTOGRAM"/>
          <p:cNvSpPr txBox="1"/>
          <p:nvPr/>
        </p:nvSpPr>
        <p:spPr>
          <a:xfrm rot="16200000">
            <a:off x="-3111682" y="5892799"/>
            <a:ext cx="834524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1400" y="2473377"/>
            <a:ext cx="15641200" cy="11137976"/>
          </a:xfrm>
          <a:prstGeom prst="rect">
            <a:avLst/>
          </a:prstGeom>
          <a:ln w="12700">
            <a:miter lim="400000"/>
          </a:ln>
        </p:spPr>
      </p:pic>
      <p:sp>
        <p:nvSpPr>
          <p:cNvPr id="918" name="hist(safi$no_membrs, breaks=1:20-.5, col=&quot;gray&quot;,…"/>
          <p:cNvSpPr txBox="1"/>
          <p:nvPr>
            <p:ph type="body" idx="13"/>
          </p:nvPr>
        </p:nvSpPr>
        <p:spPr>
          <a:xfrm>
            <a:off x="1167411" y="462372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919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6444" y="2484490"/>
            <a:ext cx="15811112" cy="11258969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hist(safi$no_membrs, breaks=20, col=&quot;gray&quot;,…"/>
          <p:cNvSpPr txBox="1"/>
          <p:nvPr>
            <p:ph type="body" idx="13"/>
          </p:nvPr>
        </p:nvSpPr>
        <p:spPr>
          <a:xfrm>
            <a:off x="1167411" y="435995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923" name="BREAKS"/>
          <p:cNvSpPr txBox="1"/>
          <p:nvPr/>
        </p:nvSpPr>
        <p:spPr>
          <a:xfrm rot="16200000">
            <a:off x="-1739859" y="5892800"/>
            <a:ext cx="5601594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BREAKS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652" y="451650"/>
            <a:ext cx="19384696" cy="13803690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barplot(table(safi$village)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927" name="BAR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9863" y="403195"/>
            <a:ext cx="18904274" cy="13461584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boxplot(no_membrs~village, data=safi)"/>
          <p:cNvSpPr txBox="1"/>
          <p:nvPr>
            <p:ph type="body" idx="13"/>
          </p:nvPr>
        </p:nvSpPr>
        <p:spPr>
          <a:xfrm>
            <a:off x="1167411" y="488749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931" name="BOX PLOT"/>
          <p:cNvSpPr txBox="1"/>
          <p:nvPr/>
        </p:nvSpPr>
        <p:spPr>
          <a:xfrm rot="16200000">
            <a:off x="-2654407" y="5892799"/>
            <a:ext cx="74306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&gt; names(par())…"/>
          <p:cNvSpPr txBox="1"/>
          <p:nvPr>
            <p:ph type="body" idx="13"/>
          </p:nvPr>
        </p:nvSpPr>
        <p:spPr>
          <a:xfrm>
            <a:off x="1167411" y="3152818"/>
            <a:ext cx="22049177" cy="7366001"/>
          </a:xfrm>
          <a:prstGeom prst="rect">
            <a:avLst/>
          </a:prstGeom>
        </p:spPr>
        <p:txBody>
          <a:bodyPr/>
          <a:lstStyle/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names(par())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"xlog"      "ylog"      "adj"       "ann"       "ask"       "bg" 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"bty"       "cex"       "cex.axis"  "cex.lab"   "cex.main"  "cex.sub"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[13] "cin"       "col"       "col.axis"  "col.lab"   "col.main"  "col.sub"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[19] "cra"       "crt"       "csi"       "cxy"       "din"       "err"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[25] "family"    "fg"        "fig"       "fin"       "font"      "font.axis"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[31] "font.lab"  "font.main" "font.sub"  "lab"       "las"       "lend"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[37] "lheight"   "ljoin"     "lmitre"    "lty"       "lwd"       "mai"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[43] "mar"       "mex"       "mfcol"     "mfg"       "mfrow"     "mgp"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[49] "mkh"       "new"       "oma"       "omd"       "omi"       "page"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[55] "pch"       "pin"       "plt"       "ps"        "pty"       "smo" 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[61] "srt"       "tck"       "tcl"       "usr"       "xaxp"      "xaxs"     </a:t>
            </a:r>
          </a:p>
          <a:p>
            <a:pPr algn="l">
              <a:defRPr sz="3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[67] "xaxt"      "xpd"       "yaxp"      "yaxs"      "yaxt"      "ylbias"  </a:t>
            </a:r>
          </a:p>
        </p:txBody>
      </p:sp>
      <p:sp>
        <p:nvSpPr>
          <p:cNvPr id="936" name="Plot Settings: par()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Settings: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par()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Exercise 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H</a:t>
            </a:r>
          </a:p>
        </p:txBody>
      </p:sp>
      <p:sp>
        <p:nvSpPr>
          <p:cNvPr id="941" name="Open exercises/exerciseG.R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Open exercises/exerciseG.R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94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9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42"/>
                </p:tgtEl>
              </p:cMediaNode>
            </p:video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203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204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t>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safi$years_liv</a:t>
            </a:r>
            <a:r>
              <a:t>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</a:t>
            </a:r>
            <a:r>
              <a:t>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x=safi$no_membrs)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</a:t>
            </a:r>
            <a:r>
              <a:t>safi$months_lack_food_count), </a:t>
            </a:r>
            <a:r>
              <a:t>x=jitter(</a:t>
            </a:r>
            <a:r>
              <a:t>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t>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951" name="Triangle"/>
          <p:cNvSpPr/>
          <p:nvPr>
            <p:ph type="body" idx="14"/>
          </p:nvPr>
        </p:nvSpPr>
        <p:spPr>
          <a:xfrm rot="13501725">
            <a:off x="1934882" y="115817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956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59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960" name="Result of the function"/>
          <p:cNvSpPr txBox="1"/>
          <p:nvPr/>
        </p:nvSpPr>
        <p:spPr>
          <a:xfrm>
            <a:off x="9411165" y="6850319"/>
            <a:ext cx="9301213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961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964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967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curious(10)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970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971" name="11"/>
          <p:cNvSpPr txBox="1"/>
          <p:nvPr/>
        </p:nvSpPr>
        <p:spPr>
          <a:xfrm>
            <a:off x="11149117" y="9621894"/>
            <a:ext cx="114854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972" name="Arrow"/>
          <p:cNvSpPr/>
          <p:nvPr/>
        </p:nvSpPr>
        <p:spPr>
          <a:xfrm>
            <a:off x="74239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73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74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2" grpId="1"/>
      <p:bldP build="whole" bldLvl="1" animBg="1" rev="0" advAuto="0" spid="974" grpId="3"/>
      <p:bldP build="whole" bldLvl="1" animBg="1" rev="0" advAuto="0" spid="971" grpId="2"/>
      <p:bldP build="whole" bldLvl="1" animBg="1" rev="0" advAuto="0" spid="973" grpId="4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977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82" name="fahr_to_kelvin &lt;- function(temp)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668655">
              <a:defRPr sz="5832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668655">
              <a:defRPr sz="5832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668655">
              <a:defRPr sz="5832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668655">
              <a:defRPr sz="5832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668655">
              <a:defRPr sz="5832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68655">
              <a:defRPr sz="648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668655">
              <a:defRPr sz="648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Hint: </a:t>
            </a:r>
            <a:r>
              <a:t>(temp - 273.15)*(9/5) + 32</a:t>
            </a:r>
          </a:p>
          <a:p>
            <a:pPr algn="l" defTabSz="668655">
              <a:defRPr sz="648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68655">
              <a:defRPr sz="6480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</p:txBody>
      </p:sp>
      <p:pic>
        <p:nvPicPr>
          <p:cNvPr id="98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8" y="332254"/>
            <a:ext cx="4544634" cy="1359812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9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8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kelvin_to_fahr &lt;- function(temp) {…"/>
          <p:cNvSpPr txBox="1"/>
          <p:nvPr>
            <p:ph type="body" idx="13"/>
          </p:nvPr>
        </p:nvSpPr>
        <p:spPr>
          <a:xfrm>
            <a:off x="1167411" y="4622800"/>
            <a:ext cx="22049177" cy="447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kelvin_to_fahr &lt;- function(temp)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fahr &lt;- (temp - 273.15)*(9/5) + 32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return(fahr)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88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989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90" name="Condition has to…"/>
          <p:cNvSpPr txBox="1"/>
          <p:nvPr/>
        </p:nvSpPr>
        <p:spPr>
          <a:xfrm>
            <a:off x="12781739" y="4075630"/>
            <a:ext cx="9843165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991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0" grpId="4"/>
      <p:bldP build="whole" bldLvl="1" animBg="1" rev="0" advAuto="0" spid="989" grpId="5"/>
      <p:bldP build="whole" bldLvl="1" animBg="1" rev="0" advAuto="0" spid="991" grpId="1"/>
      <p:bldP build="whole" bldLvl="1" animBg="1" rev="0" advAuto="0" spid="990" grpId="2"/>
      <p:bldP build="whole" bldLvl="1" animBg="1" rev="0" advAuto="0" spid="991" grpId="3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94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97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00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03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1008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1009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1012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1015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1016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1019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211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88239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 &lt;- ages &gt;= 21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 TRUE  TRUE FALSE FALSE FALSE  TRUE  TRUE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21, "OK", "kick out")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"kick out" "OK"  "OK"  "kick out" "kick out" "kick out" "OK"  "OK"      </a:t>
            </a:r>
          </a:p>
        </p:txBody>
      </p:sp>
      <p:sp>
        <p:nvSpPr>
          <p:cNvPr id="1022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0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21" grpId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88239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 &lt;- ages &gt;= 21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 TRUE  TRUE FALSE FALSE FALSE  TRUE  TRUE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</a:t>
            </a:r>
            <a:r>
              <a:rPr b="1"/>
              <a:t>can_drink</a:t>
            </a:r>
            <a:r>
              <a:t>, "OK", "kick out")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"kick out" "OK"  "OK"  "kick out" "kick out" "kick out" "OK"  "OK"      </a:t>
            </a:r>
          </a:p>
        </p:txBody>
      </p:sp>
      <p:sp>
        <p:nvSpPr>
          <p:cNvPr id="1025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028" name="Write an if-else statement that prints the maximum of two variables, a or b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prints the maximum of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102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5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600006" fill="hold"/>
                                        <p:tgtEl>
                                          <p:spTgt spid="10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29"/>
                </p:tgtEl>
              </p:cMediaNode>
            </p:video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</a:t>
            </a:r>
            <a:r>
              <a:t>ifelse(</a:t>
            </a:r>
            <a:r>
              <a:t>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print(i)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1036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41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1044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8839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print(rownames(mtcars)[idx])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print("fuel efficient")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print("not efficient")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49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[1] &quot;Mazda RX4&quot;…"/>
          <p:cNvSpPr txBox="1"/>
          <p:nvPr>
            <p:ph type="body" idx="13"/>
          </p:nvPr>
        </p:nvSpPr>
        <p:spPr>
          <a:xfrm>
            <a:off x="1167411" y="177799"/>
            <a:ext cx="22049177" cy="133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"fuel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215" name="Run R in multiple ways:…"/>
          <p:cNvSpPr txBox="1"/>
          <p:nvPr>
            <p:ph type="body" idx="13"/>
          </p:nvPr>
        </p:nvSpPr>
        <p:spPr>
          <a:xfrm>
            <a:off x="2843240" y="3808293"/>
            <a:ext cx="18697519" cy="8187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Run R in multiple ways:</a:t>
            </a:r>
          </a:p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Interactively: R console, RStudio, R Notebooks, Jupyter Notebooks</a:t>
            </a:r>
          </a:p>
          <a:p>
            <a:pPr>
              <a:lnSpc>
                <a:spcPct val="140000"/>
              </a:lnSpc>
              <a:defRPr sz="9600"/>
            </a:pPr>
            <a:r>
              <a:t>Batch jobs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5" grpId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54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1059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64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69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072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1073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73" grpId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1076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Write a function with a for loop to print out a multiplication table (up to 10) for an input number.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Example output for input of 8:</a:t>
            </a:r>
          </a:p>
          <a:p>
            <a:pPr defTabSz="817244">
              <a:defRPr sz="7128"/>
            </a:pPr>
            <a:r>
              <a:t>8 x 1 = 8</a:t>
            </a:r>
          </a:p>
          <a:p>
            <a:pPr defTabSz="817244">
              <a:defRPr sz="7128"/>
            </a:pPr>
            <a:r>
              <a:t>8 x 2 = 16</a:t>
            </a:r>
          </a:p>
          <a:p>
            <a:pPr defTabSz="817244">
              <a:defRPr sz="7128"/>
            </a:pPr>
            <a:r>
              <a:t>8 x 3 = 24</a:t>
            </a:r>
          </a:p>
          <a:p>
            <a:pPr defTabSz="817244">
              <a:defRPr sz="7128"/>
            </a:pPr>
            <a:r>
              <a:t>…</a:t>
            </a:r>
          </a:p>
          <a:p>
            <a:pPr defTabSz="817244">
              <a:defRPr sz="7128"/>
            </a:pPr>
            <a:r>
              <a:t>8 x 10 = 80</a:t>
            </a:r>
          </a:p>
        </p:txBody>
      </p:sp>
      <p:pic>
        <p:nvPicPr>
          <p:cNvPr id="107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1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77"/>
                </p:tgtEl>
              </p:cMediaNode>
            </p:video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88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%&gt;%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Pipe Operator %&gt;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 Operator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%&gt;%</a:t>
            </a:r>
          </a:p>
        </p:txBody>
      </p:sp>
      <p:sp>
        <p:nvSpPr>
          <p:cNvPr id="1084" name="Part of magrittr package…"/>
          <p:cNvSpPr txBox="1"/>
          <p:nvPr>
            <p:ph type="body" idx="13"/>
          </p:nvPr>
        </p:nvSpPr>
        <p:spPr>
          <a:xfrm>
            <a:off x="1167411" y="3155950"/>
            <a:ext cx="22049177" cy="5554980"/>
          </a:xfrm>
          <a:prstGeom prst="rect">
            <a:avLst/>
          </a:prstGeom>
        </p:spPr>
        <p:txBody>
          <a:bodyPr/>
          <a:lstStyle/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Part of magrittr package</a:t>
            </a:r>
          </a:p>
          <a:p>
            <a:pPr marL="793749" indent="-793749" algn="l">
              <a:lnSpc>
                <a:spcPct val="130000"/>
              </a:lnSpc>
              <a:buSzPct val="125000"/>
              <a:buChar char="•"/>
              <a:defRPr sz="6900"/>
            </a:pPr>
            <a:r>
              <a:t>Used throughout tidyverse set of packages (esp. dplyr)</a:t>
            </a:r>
          </a:p>
          <a:p>
            <a:pPr algn="l">
              <a:lnSpc>
                <a:spcPct val="130000"/>
              </a:lnSpc>
            </a:pPr>
          </a:p>
          <a:p>
            <a:pPr>
              <a:lnSpc>
                <a:spcPct val="130000"/>
              </a:lnSpc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iris %&gt;% summarize()</a:t>
            </a:r>
          </a:p>
        </p:txBody>
      </p:sp>
      <p:sp>
        <p:nvSpPr>
          <p:cNvPr id="1085" name="Takes result of left hand side and…"/>
          <p:cNvSpPr txBox="1"/>
          <p:nvPr/>
        </p:nvSpPr>
        <p:spPr>
          <a:xfrm>
            <a:off x="2223585" y="11235592"/>
            <a:ext cx="19936830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Takes result of left hand side and </a:t>
            </a:r>
          </a:p>
          <a:p>
            <a:pPr>
              <a:defRPr b="0" sz="6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makes it first argument to function on right hand side</a:t>
            </a:r>
          </a:p>
        </p:txBody>
      </p:sp>
      <p:grpSp>
        <p:nvGrpSpPr>
          <p:cNvPr id="1089" name="Group"/>
          <p:cNvGrpSpPr/>
          <p:nvPr/>
        </p:nvGrpSpPr>
        <p:grpSpPr>
          <a:xfrm>
            <a:off x="6184611" y="8956825"/>
            <a:ext cx="12840967" cy="1301258"/>
            <a:chOff x="0" y="0"/>
            <a:chExt cx="12840965" cy="1301257"/>
          </a:xfrm>
        </p:grpSpPr>
        <p:sp>
          <p:nvSpPr>
            <p:cNvPr id="1086" name="Line"/>
            <p:cNvSpPr/>
            <p:nvPr/>
          </p:nvSpPr>
          <p:spPr>
            <a:xfrm flipV="1">
              <a:off x="12840965" y="35751"/>
              <a:ext cx="1" cy="1265507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87" name="Line"/>
            <p:cNvSpPr/>
            <p:nvPr/>
          </p:nvSpPr>
          <p:spPr>
            <a:xfrm>
              <a:off x="0" y="1273509"/>
              <a:ext cx="12838699" cy="1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88" name="Line"/>
            <p:cNvSpPr/>
            <p:nvPr/>
          </p:nvSpPr>
          <p:spPr>
            <a:xfrm flipH="1">
              <a:off x="48912" y="0"/>
              <a:ext cx="1" cy="1242245"/>
            </a:xfrm>
            <a:prstGeom prst="line">
              <a:avLst/>
            </a:prstGeom>
            <a:noFill/>
            <a:ln w="889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9" grpId="1"/>
      <p:bldP build="whole" bldLvl="1" animBg="1" rev="0" advAuto="0" spid="108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18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Example:…"/>
          <p:cNvSpPr txBox="1"/>
          <p:nvPr>
            <p:ph type="body" idx="13"/>
          </p:nvPr>
        </p:nvSpPr>
        <p:spPr>
          <a:xfrm>
            <a:off x="1167411" y="4418910"/>
            <a:ext cx="22049177" cy="6527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</a:defRPr>
            </a:pPr>
            <a:r>
              <a:t>Example: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babynames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filter(name=='Mary' &amp; year &lt; 1900) %&gt;%</a:t>
            </a:r>
          </a:p>
          <a:p>
            <a:pPr algn="l" defTabSz="457200">
              <a:lnSpc>
                <a:spcPts val="9900"/>
              </a:lnSpc>
              <a:defRPr sz="7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select(-prop)</a:t>
            </a:r>
          </a:p>
        </p:txBody>
      </p:sp>
      <p:sp>
        <p:nvSpPr>
          <p:cNvPr id="1092" name="String Commands Togeth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defRPr sz="13439"/>
            </a:lvl1pPr>
          </a:lstStyle>
          <a:p>
            <a:pPr/>
            <a:r>
              <a:t>String Commands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</a:t>
            </a:r>
            <a:r>
              <a:t>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 forth and learn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forth and learn!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uggested Next Ste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Suggested Next Steps</a:t>
            </a:r>
          </a:p>
        </p:txBody>
      </p:sp>
      <p:sp>
        <p:nvSpPr>
          <p:cNvPr id="1109" name="Exercises with answers in coreexercises directory…"/>
          <p:cNvSpPr txBox="1"/>
          <p:nvPr>
            <p:ph type="body" idx="13"/>
          </p:nvPr>
        </p:nvSpPr>
        <p:spPr>
          <a:xfrm>
            <a:off x="1167411" y="6778360"/>
            <a:ext cx="22049177" cy="4851401"/>
          </a:xfrm>
          <a:prstGeom prst="rect">
            <a:avLst/>
          </a:prstGeom>
        </p:spPr>
        <p:txBody>
          <a:bodyPr/>
          <a:lstStyle/>
          <a:p>
            <a:pPr marL="793749" indent="-793749" algn="l">
              <a:lnSpc>
                <a:spcPct val="150000"/>
              </a:lnSpc>
              <a:buSzPct val="125000"/>
              <a:buChar char="•"/>
              <a:defRPr sz="6000"/>
            </a:pPr>
            <a:r>
              <a:t>Exercises with answers in coreexercises directory</a:t>
            </a:r>
          </a:p>
          <a:p>
            <a:pPr marL="793749" indent="-793749" algn="l">
              <a:lnSpc>
                <a:spcPct val="150000"/>
              </a:lnSpc>
              <a:buSzPct val="125000"/>
              <a:buChar char="•"/>
              <a:defRPr sz="6000"/>
            </a:pPr>
            <a:r>
              <a:t>Redo analysis you've done in another program in R</a:t>
            </a:r>
          </a:p>
          <a:p>
            <a:pPr marL="793749" indent="-793749" algn="l">
              <a:lnSpc>
                <a:spcPct val="150000"/>
              </a:lnSpc>
              <a:buSzPct val="125000"/>
              <a:buChar char="•"/>
              <a:defRPr sz="6000"/>
            </a:pPr>
            <a:r>
              <a:t>See the R Resources page linked from the repository</a:t>
            </a:r>
          </a:p>
          <a:p>
            <a:pPr marL="793749" indent="-793749" algn="l">
              <a:lnSpc>
                <a:spcPct val="150000"/>
              </a:lnSpc>
              <a:buSzPct val="125000"/>
              <a:buChar char="•"/>
              <a:defRPr sz="6000"/>
            </a:pPr>
            <a:r>
              <a:t>Look for domain-specific tutorials</a:t>
            </a:r>
          </a:p>
        </p:txBody>
      </p:sp>
      <p:sp>
        <p:nvSpPr>
          <p:cNvPr id="1110" name="Use it or lose it!"/>
          <p:cNvSpPr txBox="1"/>
          <p:nvPr/>
        </p:nvSpPr>
        <p:spPr>
          <a:xfrm>
            <a:off x="1167411" y="3717638"/>
            <a:ext cx="22049177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50000"/>
              </a:lnSpc>
              <a:defRPr b="0" sz="10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Use it or lose 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1113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1120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223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1123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8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9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11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1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11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1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1129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1128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1126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112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228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We will take breaks…"/>
          <p:cNvSpPr txBox="1"/>
          <p:nvPr>
            <p:ph type="body" idx="13"/>
          </p:nvPr>
        </p:nvSpPr>
        <p:spPr>
          <a:xfrm>
            <a:off x="3071229" y="1504949"/>
            <a:ext cx="17898096" cy="9474201"/>
          </a:xfrm>
          <a:prstGeom prst="rect">
            <a:avLst/>
          </a:prstGeom>
        </p:spPr>
        <p:txBody>
          <a:bodyPr/>
          <a:lstStyle/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We will take breaks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Sign In Please: sheet will come around, or on your way out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Help during exercises: ask neighbors, flag us 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31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36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39" name="Pick a number ➡️ Save it as 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84225">
              <a:lnSpc>
                <a:spcPct val="170000"/>
              </a:lnSpc>
              <a:defRPr sz="8075"/>
            </a:pPr>
            <a:r>
              <a:t>Pick a number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➡️</a:t>
            </a:r>
            <a:r>
              <a:t> Save it as x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Multiply x by 3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Take the log of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Subtract 4 from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Square the above</a:t>
            </a:r>
          </a:p>
        </p:txBody>
      </p:sp>
      <p:pic>
        <p:nvPicPr>
          <p:cNvPr id="24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x &lt;- 13…"/>
          <p:cNvSpPr txBox="1"/>
          <p:nvPr>
            <p:ph type="body" idx="13"/>
          </p:nvPr>
        </p:nvSpPr>
        <p:spPr>
          <a:xfrm>
            <a:off x="3858068" y="2997200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45" name="Install the following packages u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42950">
              <a:defRPr sz="6479"/>
            </a:pPr>
            <a:r>
              <a:t>Install the following packages using </a:t>
            </a:r>
          </a:p>
          <a:p>
            <a:pPr defTabSz="742950">
              <a:defRPr sz="6479"/>
            </a:pPr>
            <a:r>
              <a:t>the RStudio interface: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qdapTools</a:t>
            </a:r>
          </a:p>
          <a:p>
            <a:pPr defTabSz="742950">
              <a:defRPr sz="6479"/>
            </a:pPr>
            <a:r>
              <a:t>car</a:t>
            </a: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Load the car library with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library(car)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defTabSz="742950">
              <a:defRPr sz="6479"/>
            </a:pPr>
          </a:p>
          <a:p>
            <a:pPr defTabSz="742950">
              <a:defRPr sz="6479"/>
            </a:pPr>
            <a:r>
              <a:t>Install the tidyverse package.  </a:t>
            </a:r>
          </a:p>
          <a:p>
            <a:pPr defTabSz="742950">
              <a:defRPr sz="6479"/>
            </a:pPr>
            <a:r>
              <a:t>It may take a while to complete.</a:t>
            </a:r>
          </a:p>
        </p:txBody>
      </p:sp>
      <p:pic>
        <p:nvPicPr>
          <p:cNvPr id="24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40721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install.packages(&quot;qdapTools&quot;)…"/>
          <p:cNvSpPr txBox="1"/>
          <p:nvPr>
            <p:ph type="body" idx="13"/>
          </p:nvPr>
        </p:nvSpPr>
        <p:spPr>
          <a:xfrm>
            <a:off x="1602548" y="2235199"/>
            <a:ext cx="21521092" cy="924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install.packages("car")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"tidyverse", </a:t>
            </a:r>
          </a:p>
          <a:p>
            <a:pPr lvl="1" indent="0"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"car"))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652" y="3905642"/>
            <a:ext cx="23542364" cy="6031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arning message:…"/>
          <p:cNvSpPr txBox="1"/>
          <p:nvPr>
            <p:ph type="body" idx="13"/>
          </p:nvPr>
        </p:nvSpPr>
        <p:spPr>
          <a:xfrm>
            <a:off x="1167411" y="5416550"/>
            <a:ext cx="22049177" cy="288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 defTabSz="457200">
              <a:lnSpc>
                <a:spcPts val="8700"/>
              </a:lnSpc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package ‘_____’ was built under R version #.#.#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55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56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59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17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1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62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" name="Table"/>
          <p:cNvGraphicFramePr/>
          <p:nvPr/>
        </p:nvGraphicFramePr>
        <p:xfrm>
          <a:off x="1560830" y="326390"/>
          <a:ext cx="22177693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brary(lubridate)…"/>
          <p:cNvSpPr txBox="1"/>
          <p:nvPr>
            <p:ph type="body" idx="13"/>
          </p:nvPr>
        </p:nvSpPr>
        <p:spPr>
          <a:xfrm>
            <a:off x="1167411" y="800100"/>
            <a:ext cx="23079068" cy="12115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# reorder columns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pply(month_indicators, 2, sum)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a1 &lt;- aov(months_lack_food_count ~ -1+village, data = 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print(model.tables(a1))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summary.lm(a1)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barplot(table(safi$no_membrs)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barplot(table(factor(safi$no_membrs, levels=1:max(safi$no_membrs))),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hist(safi$years_liv, col="gray", breaks=20)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pch=16, cex=3)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smoothScatter(y=safi$months_lack_food_count, x=safi$no_membrs)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79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8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99998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83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86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91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92" name="Dingbat Check"/>
          <p:cNvSpPr/>
          <p:nvPr/>
        </p:nvSpPr>
        <p:spPr>
          <a:xfrm>
            <a:off x="1729013" y="7795835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Dingbat Check"/>
          <p:cNvSpPr/>
          <p:nvPr/>
        </p:nvSpPr>
        <p:spPr>
          <a:xfrm>
            <a:off x="1729013" y="9901104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Dingbat X"/>
          <p:cNvSpPr/>
          <p:nvPr/>
        </p:nvSpPr>
        <p:spPr>
          <a:xfrm>
            <a:off x="1801670" y="343166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Dingbat X"/>
          <p:cNvSpPr/>
          <p:nvPr/>
        </p:nvSpPr>
        <p:spPr>
          <a:xfrm>
            <a:off x="1801670" y="5614377"/>
            <a:ext cx="1156230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97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98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99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4"/>
      <p:bldP build="whole" bldLvl="1" animBg="1" rev="0" advAuto="0" spid="293" grpId="7"/>
      <p:bldP build="whole" bldLvl="1" animBg="1" rev="0" advAuto="0" spid="296" grpId="2"/>
      <p:bldP build="whole" bldLvl="1" animBg="1" rev="0" advAuto="0" spid="298" grpId="6"/>
      <p:bldP build="whole" bldLvl="1" animBg="1" rev="0" advAuto="0" spid="295" grpId="3"/>
      <p:bldP build="whole" bldLvl="1" animBg="1" rev="0" advAuto="0" spid="292" grpId="5"/>
      <p:bldP build="whole" bldLvl="1" animBg="1" rev="0" advAuto="0" spid="294" grpId="1"/>
      <p:bldP build="whole" bldLvl="1" animBg="1" rev="0" advAuto="0" spid="299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1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304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305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5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310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311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2"/>
      <p:bldP build="whole" bldLvl="1" animBg="1" rev="0" advAuto="0" spid="31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317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x &lt;- 1:5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322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327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30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33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2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36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5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39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8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42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4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24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&gt; x &lt;- c(10, 13, 9)…"/>
          <p:cNvSpPr txBox="1"/>
          <p:nvPr>
            <p:ph type="body" idx="13"/>
          </p:nvPr>
        </p:nvSpPr>
        <p:spPr>
          <a:xfrm>
            <a:off x="1167411" y="2837960"/>
            <a:ext cx="22049177" cy="101600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"Ohio"     "Illinois" "Indiana" </a:t>
            </a:r>
          </a:p>
        </p:txBody>
      </p:sp>
      <p:sp>
        <p:nvSpPr>
          <p:cNvPr id="347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54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5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0000" fill="hold"/>
                                        <p:tgtEl>
                                          <p:spTgt spid="3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&gt; set.seed(1234)…"/>
          <p:cNvSpPr txBox="1"/>
          <p:nvPr>
            <p:ph type="body" idx="13"/>
          </p:nvPr>
        </p:nvSpPr>
        <p:spPr>
          <a:xfrm>
            <a:off x="1167411" y="171450"/>
            <a:ext cx="22714679" cy="1337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c(x1, 2, 3, 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60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63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64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"c" "d" "e"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67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68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x &lt;- c(&quot;a&quot;, &quot;b&quot;, &quot;c&quot;, &quot;d&quot;, &quot;e&quot;)…"/>
          <p:cNvSpPr txBox="1"/>
          <p:nvPr>
            <p:ph type="body" idx="13"/>
          </p:nvPr>
        </p:nvSpPr>
        <p:spPr>
          <a:xfrm>
            <a:off x="1167411" y="3152818"/>
            <a:ext cx="22049177" cy="9588501"/>
          </a:xfrm>
          <a:prstGeom prst="rect">
            <a:avLst/>
          </a:prstGeom>
        </p:spPr>
        <p:txBody>
          <a:bodyPr/>
          <a:lstStyle/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"c", "d", "e")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x[1] &lt;- "w"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"b" "c" "d" "e"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x[2:3] &lt;- c("o", "o")</a:t>
            </a:r>
          </a:p>
          <a:p>
            <a:pPr algn="l">
              <a:defRPr sz="6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lvl="4" algn="l">
              <a:defRPr sz="69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"w" "o" "o" "d" "e"</a:t>
            </a:r>
          </a:p>
        </p:txBody>
      </p:sp>
      <p:sp>
        <p:nvSpPr>
          <p:cNvPr id="371" name="Setting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Setting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74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75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which(x == 'b')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length(x)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5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78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79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0012" fill="hold"/>
                                        <p:tgtEl>
                                          <p:spTgt spid="3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0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0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et.seed(1234)…"/>
          <p:cNvSpPr txBox="1"/>
          <p:nvPr>
            <p:ph type="body" idx="13"/>
          </p:nvPr>
        </p:nvSpPr>
        <p:spPr>
          <a:xfrm>
            <a:off x="930019" y="520700"/>
            <a:ext cx="2328981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rnorm(20,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x1 that are less than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x1[x1 &lt; 0]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elements of x2 that are greater than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x2[x2 &gt; 1]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Trim x2 to the first 5 elements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x2 &lt;- x2[1:5]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the last element of x1; hint: use length()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x1[length(x1)]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Select all but the third and fifth elements of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x1[c(-3, -5)]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384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38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390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393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396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399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402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40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0012" fill="hold"/>
                                        <p:tgtEl>
                                          <p:spTgt spid="4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3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et.seed(2345)…"/>
          <p:cNvSpPr txBox="1"/>
          <p:nvPr>
            <p:ph type="body" idx="13"/>
          </p:nvPr>
        </p:nvSpPr>
        <p:spPr>
          <a:xfrm>
            <a:off x="560742" y="749300"/>
            <a:ext cx="23520103" cy="12217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set.seed(2345)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sample(c("pig","cow","horse","duck",NA), 30, replace=TRUE)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displaying the contents and get the length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length(animals)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make a table animals to show counts of each type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missing elements in animals?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how many elements are not missing?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sum(!is.na(animals))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drop the missing values from animals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animals[!is.na(animals)]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408" name="Categorical data…"/>
          <p:cNvSpPr txBox="1"/>
          <p:nvPr>
            <p:ph type="body" idx="1"/>
          </p:nvPr>
        </p:nvSpPr>
        <p:spPr>
          <a:xfrm>
            <a:off x="1689100" y="3149600"/>
            <a:ext cx="21005800" cy="996427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34" name="Full programming language: customizable, extensible…"/>
          <p:cNvSpPr txBox="1"/>
          <p:nvPr>
            <p:ph type="body" idx="13"/>
          </p:nvPr>
        </p:nvSpPr>
        <p:spPr>
          <a:xfrm>
            <a:off x="1167411" y="3702050"/>
            <a:ext cx="22049177" cy="84074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Full programming language: customizable, extensible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Open source: contributed packages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Designed for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4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Why Factor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Factors?</a:t>
            </a:r>
          </a:p>
        </p:txBody>
      </p:sp>
      <p:sp>
        <p:nvSpPr>
          <p:cNvPr id="411" name="Proper way to represent categorical variab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Proper way to represent categorical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Keep ordered categories in order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Allows for logical comparisons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Will be handled correctly in statistical formulas</a:t>
            </a:r>
          </a:p>
          <a:p>
            <a:pPr lvl="1" marL="1809750" indent="-603250" defTabSz="784225">
              <a:lnSpc>
                <a:spcPct val="130000"/>
              </a:lnSpc>
              <a:spcBef>
                <a:spcPts val="1900"/>
              </a:spcBef>
              <a:defRPr sz="5700"/>
            </a:pPr>
            <a:r>
              <a:t>Factors are converted automatically to a series of indicator variables</a:t>
            </a:r>
          </a:p>
          <a:p>
            <a:pPr marL="603250" indent="-603250" defTabSz="784225">
              <a:lnSpc>
                <a:spcPct val="130000"/>
              </a:lnSpc>
              <a:defRPr sz="5700"/>
            </a:pPr>
            <a:r>
              <a:t>Some functions treat all character data as factors</a:t>
            </a:r>
          </a:p>
          <a:p>
            <a:pPr lvl="1" marL="1809750" indent="-603250" defTabSz="784225">
              <a:lnSpc>
                <a:spcPct val="130000"/>
              </a:lnSpc>
              <a:defRPr sz="5700"/>
            </a:pPr>
            <a:r>
              <a:t>You can't avoid them, so need to understand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&gt; mycolors&lt;-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93472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mycolors&lt;-c("red", "blue", "green", "red", "red", "blue")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"red"   "blue"  "green" "red"   "red"   "blue"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chr [1:6] "red" "blue" "green" "red" "red" "blue"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mycolors&lt;-factor(mycolors) 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str(mycolors)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Factor w/ 3 levels "blue","green",..: 3 1 2 3 3 1</a:t>
            </a:r>
          </a:p>
        </p:txBody>
      </p:sp>
      <p:sp>
        <p:nvSpPr>
          <p:cNvPr id="414" name="Character vs. Facto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Character vs. Factor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093201"/>
          </a:xfrm>
          <a:prstGeom prst="rect">
            <a:avLst/>
          </a:prstGeom>
        </p:spPr>
        <p:txBody>
          <a:bodyPr/>
          <a:lstStyle/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3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5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1"/>
                </a:solidFill>
              </a:rPr>
              <a:t>blue</a:t>
            </a:r>
            <a:r>
              <a:t>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"blue"  "green" "red"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9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happens if we set levels?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c("red", "blue", "green")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 </a:t>
            </a:r>
            <a:r>
              <a:rPr>
                <a:solidFill>
                  <a:schemeClr val="accent3"/>
                </a:solidFill>
              </a:rPr>
              <a:t>blue</a:t>
            </a:r>
            <a:r>
              <a:t> 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5"/>
                </a:solidFill>
              </a:rPr>
              <a:t>green</a:t>
            </a:r>
            <a:r>
              <a:t> </a:t>
            </a:r>
            <a:r>
              <a:rPr>
                <a:solidFill>
                  <a:schemeClr val="accent1"/>
                </a:solidFill>
              </a:rPr>
              <a:t>red</a:t>
            </a:r>
            <a:r>
              <a:t>  </a:t>
            </a:r>
          </a:p>
          <a:p>
            <a:pPr algn="l">
              <a:defRPr sz="4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</a:t>
            </a:r>
          </a:p>
        </p:txBody>
      </p:sp>
      <p:sp>
        <p:nvSpPr>
          <p:cNvPr id="417" name="Factor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 Levels</a:t>
            </a:r>
          </a:p>
        </p:txBody>
      </p:sp>
      <p:grpSp>
        <p:nvGrpSpPr>
          <p:cNvPr id="420" name="Group"/>
          <p:cNvGrpSpPr/>
          <p:nvPr/>
        </p:nvGrpSpPr>
        <p:grpSpPr>
          <a:xfrm>
            <a:off x="21018670" y="9044337"/>
            <a:ext cx="2278502" cy="2278136"/>
            <a:chOff x="0" y="0"/>
            <a:chExt cx="2278501" cy="2278134"/>
          </a:xfrm>
        </p:grpSpPr>
        <p:sp>
          <p:nvSpPr>
            <p:cNvPr id="418" name="Warning Sign"/>
            <p:cNvSpPr/>
            <p:nvPr/>
          </p:nvSpPr>
          <p:spPr>
            <a:xfrm>
              <a:off x="0" y="0"/>
              <a:ext cx="2278502" cy="227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600" fill="norm" stroke="1" extrusionOk="0">
                  <a:moveTo>
                    <a:pt x="10685" y="0"/>
                  </a:moveTo>
                  <a:cubicBezTo>
                    <a:pt x="9798" y="0"/>
                    <a:pt x="9001" y="498"/>
                    <a:pt x="8605" y="1300"/>
                  </a:cubicBezTo>
                  <a:lnTo>
                    <a:pt x="248" y="18197"/>
                  </a:lnTo>
                  <a:cubicBezTo>
                    <a:pt x="-115" y="18931"/>
                    <a:pt x="-79" y="19786"/>
                    <a:pt x="348" y="20484"/>
                  </a:cubicBezTo>
                  <a:cubicBezTo>
                    <a:pt x="775" y="21183"/>
                    <a:pt x="1515" y="21600"/>
                    <a:pt x="2327" y="21600"/>
                  </a:cubicBezTo>
                  <a:lnTo>
                    <a:pt x="19042" y="21600"/>
                  </a:lnTo>
                  <a:cubicBezTo>
                    <a:pt x="19853" y="21600"/>
                    <a:pt x="20593" y="21183"/>
                    <a:pt x="21020" y="20484"/>
                  </a:cubicBezTo>
                  <a:cubicBezTo>
                    <a:pt x="21447" y="19786"/>
                    <a:pt x="21485" y="18931"/>
                    <a:pt x="21122" y="18197"/>
                  </a:cubicBezTo>
                  <a:lnTo>
                    <a:pt x="12765" y="1300"/>
                  </a:lnTo>
                  <a:cubicBezTo>
                    <a:pt x="12369" y="498"/>
                    <a:pt x="11572" y="0"/>
                    <a:pt x="10685" y="0"/>
                  </a:cubicBezTo>
                  <a:close/>
                  <a:moveTo>
                    <a:pt x="10685" y="744"/>
                  </a:moveTo>
                  <a:cubicBezTo>
                    <a:pt x="11291" y="744"/>
                    <a:pt x="11836" y="1084"/>
                    <a:pt x="12108" y="1632"/>
                  </a:cubicBezTo>
                  <a:lnTo>
                    <a:pt x="20464" y="18530"/>
                  </a:lnTo>
                  <a:cubicBezTo>
                    <a:pt x="20712" y="19032"/>
                    <a:pt x="20686" y="19615"/>
                    <a:pt x="20394" y="20093"/>
                  </a:cubicBezTo>
                  <a:cubicBezTo>
                    <a:pt x="20102" y="20570"/>
                    <a:pt x="19597" y="20856"/>
                    <a:pt x="19042" y="20856"/>
                  </a:cubicBezTo>
                  <a:lnTo>
                    <a:pt x="2327" y="20856"/>
                  </a:lnTo>
                  <a:cubicBezTo>
                    <a:pt x="1772" y="20856"/>
                    <a:pt x="1266" y="20570"/>
                    <a:pt x="974" y="20093"/>
                  </a:cubicBezTo>
                  <a:cubicBezTo>
                    <a:pt x="683" y="19615"/>
                    <a:pt x="658" y="19032"/>
                    <a:pt x="906" y="18530"/>
                  </a:cubicBezTo>
                  <a:lnTo>
                    <a:pt x="9262" y="1632"/>
                  </a:lnTo>
                  <a:cubicBezTo>
                    <a:pt x="9534" y="1084"/>
                    <a:pt x="10079" y="744"/>
                    <a:pt x="10685" y="744"/>
                  </a:cubicBezTo>
                  <a:close/>
                  <a:moveTo>
                    <a:pt x="10685" y="1384"/>
                  </a:moveTo>
                  <a:cubicBezTo>
                    <a:pt x="10315" y="1384"/>
                    <a:pt x="9996" y="1585"/>
                    <a:pt x="9830" y="1919"/>
                  </a:cubicBezTo>
                  <a:lnTo>
                    <a:pt x="1472" y="18817"/>
                  </a:lnTo>
                  <a:cubicBezTo>
                    <a:pt x="1323" y="19118"/>
                    <a:pt x="1338" y="19470"/>
                    <a:pt x="1514" y="19757"/>
                  </a:cubicBezTo>
                  <a:cubicBezTo>
                    <a:pt x="1689" y="20044"/>
                    <a:pt x="1993" y="20214"/>
                    <a:pt x="2327" y="20214"/>
                  </a:cubicBezTo>
                  <a:lnTo>
                    <a:pt x="19042" y="20214"/>
                  </a:lnTo>
                  <a:cubicBezTo>
                    <a:pt x="19375" y="20214"/>
                    <a:pt x="19679" y="20044"/>
                    <a:pt x="19855" y="19757"/>
                  </a:cubicBezTo>
                  <a:cubicBezTo>
                    <a:pt x="20030" y="19470"/>
                    <a:pt x="20046" y="19118"/>
                    <a:pt x="19896" y="18817"/>
                  </a:cubicBezTo>
                  <a:lnTo>
                    <a:pt x="11540" y="1919"/>
                  </a:lnTo>
                  <a:cubicBezTo>
                    <a:pt x="11374" y="1585"/>
                    <a:pt x="11055" y="1384"/>
                    <a:pt x="10685" y="1384"/>
                  </a:cubicBezTo>
                  <a:close/>
                </a:path>
              </a:pathLst>
            </a:custGeom>
            <a:solidFill>
              <a:schemeClr val="accent4">
                <a:hueOff val="-624705"/>
                <a:lumOff val="137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19" name="!"/>
            <p:cNvSpPr txBox="1"/>
            <p:nvPr/>
          </p:nvSpPr>
          <p:spPr>
            <a:xfrm>
              <a:off x="938279" y="726223"/>
              <a:ext cx="40194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80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!</a:t>
              </a:r>
            </a:p>
          </p:txBody>
        </p:sp>
      </p:grpSp>
      <p:sp>
        <p:nvSpPr>
          <p:cNvPr id="421" name="Line"/>
          <p:cNvSpPr/>
          <p:nvPr/>
        </p:nvSpPr>
        <p:spPr>
          <a:xfrm flipH="1" flipV="1">
            <a:off x="5196477" y="5504320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Line"/>
          <p:cNvSpPr/>
          <p:nvPr/>
        </p:nvSpPr>
        <p:spPr>
          <a:xfrm flipH="1" flipV="1">
            <a:off x="7230117" y="5351446"/>
            <a:ext cx="5588889" cy="3954478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 flipV="1">
            <a:off x="9506482" y="5350164"/>
            <a:ext cx="6461103" cy="3955761"/>
          </a:xfrm>
          <a:prstGeom prst="line">
            <a:avLst/>
          </a:prstGeom>
          <a:ln w="76200">
            <a:solidFill>
              <a:schemeClr val="accent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3"/>
      <p:bldP build="p" bldLvl="1" animBg="1" rev="0" advAuto="0" spid="416" grpId="1"/>
      <p:bldP build="whole" bldLvl="1" animBg="1" rev="0" advAuto="0" spid="420" grpId="5"/>
      <p:bldP build="whole" bldLvl="1" animBg="1" rev="0" advAuto="0" spid="423" grpId="2"/>
      <p:bldP build="whole" bldLvl="1" animBg="1" rev="0" advAuto="0" spid="421" grpId="4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&gt; mycolors…"/>
          <p:cNvSpPr txBox="1"/>
          <p:nvPr>
            <p:ph type="body" idx="13"/>
          </p:nvPr>
        </p:nvSpPr>
        <p:spPr>
          <a:xfrm>
            <a:off x="1167411" y="3152818"/>
            <a:ext cx="22049177" cy="81280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mycolors[4] &lt;- "green"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28" name="Assigning Factor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Assigning Factor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 `[&lt;-.factor`(`*tmp*`, 1, value = "pink") :</a:t>
            </a:r>
          </a:p>
          <a:p>
            <a:pPr algn="l">
              <a:defRPr sz="5100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invalid factor level, NA generated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</p:txBody>
      </p:sp>
      <p:sp>
        <p:nvSpPr>
          <p:cNvPr id="431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30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&gt; mycolors…"/>
          <p:cNvSpPr txBox="1"/>
          <p:nvPr>
            <p:ph type="body" idx="13"/>
          </p:nvPr>
        </p:nvSpPr>
        <p:spPr>
          <a:xfrm>
            <a:off x="1167411" y="3152818"/>
            <a:ext cx="22049177" cy="9677401"/>
          </a:xfrm>
          <a:prstGeom prst="rect">
            <a:avLst/>
          </a:prstGeom>
        </p:spPr>
        <p:txBody>
          <a:bodyPr/>
          <a:lstStyle/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&lt;NA&gt;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Add "pink" to levels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levels(mycolors) &lt;- c(levels(mycolors), "pink")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6C6C6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Then set value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 &lt;- "pink" 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green red   blue </a:t>
            </a:r>
          </a:p>
          <a:p>
            <a:pPr algn="l">
              <a:defRPr sz="48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blue green red pink</a:t>
            </a:r>
          </a:p>
        </p:txBody>
      </p:sp>
      <p:sp>
        <p:nvSpPr>
          <p:cNvPr id="434" name="Adding New Lev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New Levels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&gt; mycolors&lt;-c(&quot;red&quot;, &quot;blue&quot;, &quot;green&quot;, &quot;red&quot;, &quot;red&quot;, &quot;blue&quot;)…"/>
          <p:cNvSpPr txBox="1"/>
          <p:nvPr>
            <p:ph type="body" idx="13"/>
          </p:nvPr>
        </p:nvSpPr>
        <p:spPr>
          <a:xfrm>
            <a:off x="1167411" y="3152818"/>
            <a:ext cx="22049177" cy="6832601"/>
          </a:xfrm>
          <a:prstGeom prst="rect">
            <a:avLst/>
          </a:prstGeom>
        </p:spPr>
        <p:txBody>
          <a:bodyPr/>
          <a:lstStyle/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mycolors&lt;-c("red", "blue", "green", "red", "red", "blue")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mycolors&lt;-factor(mycolors, </a:t>
            </a:r>
            <a:r>
              <a:rPr b="1"/>
              <a:t>levels=c(unique(mycolors), "pink")</a:t>
            </a:r>
            <a:r>
              <a:t>)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red 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</a:t>
            </a:r>
            <a:r>
              <a:rPr b="1"/>
              <a:t>pink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mycolors[1]&lt;-"pink"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</p:txBody>
      </p:sp>
      <p:sp>
        <p:nvSpPr>
          <p:cNvPr id="437" name="From the Beginn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the Beginning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&gt; answers &lt;- c(1,4,3,3,2,4,1,4)…"/>
          <p:cNvSpPr txBox="1"/>
          <p:nvPr>
            <p:ph type="body" idx="13"/>
          </p:nvPr>
        </p:nvSpPr>
        <p:spPr>
          <a:xfrm>
            <a:off x="1167411" y="3152818"/>
            <a:ext cx="22049177" cy="9182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c(1,4,3,3,2,4,1,4)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answers&lt;- factor(answers)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4 3 3 2 4 1 4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1 2 3 4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levels(answers) &lt;- c("never", "sometimes",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"usually", "always")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never     always    usually   usually   sometimes always    never     always  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sometimes usually always</a:t>
            </a:r>
          </a:p>
        </p:txBody>
      </p:sp>
      <p:sp>
        <p:nvSpPr>
          <p:cNvPr id="440" name="Factoring Numeric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Factoring Numeric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439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&gt; mycolors…"/>
          <p:cNvSpPr txBox="1"/>
          <p:nvPr>
            <p:ph type="body" idx="13"/>
          </p:nvPr>
        </p:nvSpPr>
        <p:spPr>
          <a:xfrm>
            <a:off x="1167411" y="3152818"/>
            <a:ext cx="22049177" cy="60579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mycolors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pink  blue  green red   red   blue 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red blue green pink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as.character(mycolors)</a:t>
            </a:r>
          </a:p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"pink"  "blue"  "green" "red"   "red"   "blue" </a:t>
            </a:r>
          </a:p>
        </p:txBody>
      </p:sp>
      <p:sp>
        <p:nvSpPr>
          <p:cNvPr id="443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&gt; values &lt;- factor(c(1,3,4,5,8,5,1))…"/>
          <p:cNvSpPr txBox="1"/>
          <p:nvPr>
            <p:ph type="body" idx="13"/>
          </p:nvPr>
        </p:nvSpPr>
        <p:spPr>
          <a:xfrm>
            <a:off x="1167411" y="3152818"/>
            <a:ext cx="22049177" cy="9753601"/>
          </a:xfrm>
          <a:prstGeom prst="rect">
            <a:avLst/>
          </a:prstGeom>
        </p:spPr>
        <p:txBody>
          <a:bodyPr/>
          <a:lstStyle/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 &lt;- factor(c(1,3,4,5,8,5,1))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values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1 3 4 5 8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as.integer(values)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2 3 4 5 4 1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as.integer(as.character(values))</a:t>
            </a:r>
          </a:p>
          <a:p>
            <a:pPr algn="l">
              <a:defRPr sz="6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 3 4 5 8 5 1</a:t>
            </a:r>
          </a:p>
        </p:txBody>
      </p:sp>
      <p:sp>
        <p:nvSpPr>
          <p:cNvPr id="446" name="Un-factor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Un-factoring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39" name="Support for reproducible analysis…"/>
          <p:cNvSpPr txBox="1"/>
          <p:nvPr>
            <p:ph type="body" idx="13"/>
          </p:nvPr>
        </p:nvSpPr>
        <p:spPr>
          <a:xfrm>
            <a:off x="1167411" y="4289179"/>
            <a:ext cx="22049177" cy="64693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9600"/>
            </a:pPr>
            <a:r>
              <a:t>Support for reproducible analysis</a:t>
            </a:r>
          </a:p>
          <a:p>
            <a:pPr>
              <a:lnSpc>
                <a:spcPct val="180000"/>
              </a:lnSpc>
              <a:defRPr sz="9600"/>
            </a:pPr>
            <a:r>
              <a:t>Widely used</a:t>
            </a:r>
          </a:p>
          <a:p>
            <a:pPr>
              <a:lnSpc>
                <a:spcPct val="180000"/>
              </a:lnSpc>
              <a:defRPr sz="9600"/>
            </a:pPr>
            <a:r>
              <a:t>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9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3152818"/>
            <a:ext cx="22049177" cy="899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"satisfied"))</a:t>
            </a: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      very satisfied   very unsatisfied unsatisfied      satisfied      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satisfied unsatisfied very satisfied very unsatisfied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satisfied      unsatisfied   very satisfied very unsatisfied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2                1                1                1 </a:t>
            </a:r>
          </a:p>
        </p:txBody>
      </p:sp>
      <p:sp>
        <p:nvSpPr>
          <p:cNvPr id="449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&gt; answers &lt;- factor(c(&quot;satisfied&quot;, &quot;very satisfied&quot;,…"/>
          <p:cNvSpPr txBox="1"/>
          <p:nvPr>
            <p:ph type="body" idx="13"/>
          </p:nvPr>
        </p:nvSpPr>
        <p:spPr>
          <a:xfrm>
            <a:off x="1167411" y="2855452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&lt;- factor(c("satisfied", "very satisfied",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"very unsatisfied", "unsatisfied", "satisfied"),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levels=c("very unsatisfied", "unsatisfied",  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"satisfied", "very satisfied"),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</a:t>
            </a:r>
            <a:r>
              <a:rPr b="1"/>
              <a:t>ordered=TRUE</a:t>
            </a:r>
            <a:r>
              <a:t>)</a:t>
            </a: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satisfied  very satisfied  very unsatisfied  unsatisfied  satisfied      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very unsatisfied </a:t>
            </a:r>
            <a:r>
              <a:rPr b="1"/>
              <a:t>&lt;</a:t>
            </a:r>
            <a:r>
              <a:t> unsatisfied </a:t>
            </a:r>
            <a:r>
              <a:rPr b="1"/>
              <a:t>&lt;</a:t>
            </a:r>
            <a:r>
              <a:t> satisfied </a:t>
            </a:r>
            <a:r>
              <a:rPr b="1"/>
              <a:t>&lt;</a:t>
            </a:r>
            <a:r>
              <a:t> very satisfied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table(answers)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answers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very unsatisfied      unsatisfied        satisfied   very satisfied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1                1                2                1 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0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answers &lt; "satisfied"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FALSE  TRUE  TRUE FALSE</a:t>
            </a:r>
          </a:p>
        </p:txBody>
      </p:sp>
      <p:sp>
        <p:nvSpPr>
          <p:cNvPr id="452" name="Ordered Fa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Ordered Factors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455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45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200012" fill="hold"/>
                                        <p:tgtEl>
                                          <p:spTgt spid="4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6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# now, turn survey responses into a factor with ordered levels -…"/>
          <p:cNvSpPr txBox="1"/>
          <p:nvPr>
            <p:ph type="body" idx="13"/>
          </p:nvPr>
        </p:nvSpPr>
        <p:spPr>
          <a:xfrm>
            <a:off x="1167411" y="2984500"/>
            <a:ext cx="22049177" cy="774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now, turn survey responses into a factor with ordered levels -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survey_responses &lt;- factor(survey_responses,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levels=c("never", "sometimes", "often", "always"),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ordered=TRUE)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now make a table again.  What order are the categories in?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table(survey_responses)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A9A9A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 set the first element of survey_responses to "nearly always"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survey_responses &lt;- factor(survey_responses,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levels=c("never", "sometimes","often",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"nearly always", "always"), ordered=TRUE)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survey_responses[1] &lt;- "nearly always"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&gt; sort(survey_responses)…"/>
          <p:cNvSpPr txBox="1"/>
          <p:nvPr>
            <p:ph type="body" idx="13"/>
          </p:nvPr>
        </p:nvSpPr>
        <p:spPr>
          <a:xfrm>
            <a:off x="1167411" y="2711449"/>
            <a:ext cx="22049177" cy="8293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sort(survey_responses)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never     never     never     never     never     never     never 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[14] sometimes sometimes sometimes sometimes sometimes sometimes sometimes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[27] often     often     often     often     often     always    always 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[40] always 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 &gt; "sometimes"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FALSE FALSE  TRUE FALSE  TRUE  TRUE  TRUE FALSE FALSE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 TRUE  TRUE  TRUE  TRUE  TRUE FALSE  TRUE  TRUE  TRUE  TRUE FALSE 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survey_responses[survey_responses &gt; "sometimes"]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often  often  always often  always often  always often  often  always...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[20] always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Levels: never &lt; sometimes &lt; often &lt; always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467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70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1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3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4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75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476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3" grpId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